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Neue Light"/>
      </a:defRPr>
    </a:lvl1pPr>
    <a:lvl2pPr indent="228600" algn="ctr" defTabSz="584200">
      <a:defRPr sz="3600">
        <a:latin typeface="+mn-lt"/>
        <a:ea typeface="+mn-ea"/>
        <a:cs typeface="+mn-cs"/>
        <a:sym typeface="Helvetica Neue Light"/>
      </a:defRPr>
    </a:lvl2pPr>
    <a:lvl3pPr indent="457200" algn="ctr" defTabSz="584200">
      <a:defRPr sz="3600">
        <a:latin typeface="+mn-lt"/>
        <a:ea typeface="+mn-ea"/>
        <a:cs typeface="+mn-cs"/>
        <a:sym typeface="Helvetica Neue Light"/>
      </a:defRPr>
    </a:lvl3pPr>
    <a:lvl4pPr indent="685800" algn="ctr" defTabSz="584200">
      <a:defRPr sz="3600">
        <a:latin typeface="+mn-lt"/>
        <a:ea typeface="+mn-ea"/>
        <a:cs typeface="+mn-cs"/>
        <a:sym typeface="Helvetica Neue Light"/>
      </a:defRPr>
    </a:lvl4pPr>
    <a:lvl5pPr indent="914400" algn="ctr" defTabSz="584200">
      <a:defRPr sz="3600">
        <a:latin typeface="+mn-lt"/>
        <a:ea typeface="+mn-ea"/>
        <a:cs typeface="+mn-cs"/>
        <a:sym typeface="Helvetica Neue Light"/>
      </a:defRPr>
    </a:lvl5pPr>
    <a:lvl6pPr indent="1143000" algn="ctr" defTabSz="584200">
      <a:defRPr sz="3600">
        <a:latin typeface="+mn-lt"/>
        <a:ea typeface="+mn-ea"/>
        <a:cs typeface="+mn-cs"/>
        <a:sym typeface="Helvetica Neue Light"/>
      </a:defRPr>
    </a:lvl6pPr>
    <a:lvl7pPr indent="1371600" algn="ctr" defTabSz="584200">
      <a:defRPr sz="3600">
        <a:latin typeface="+mn-lt"/>
        <a:ea typeface="+mn-ea"/>
        <a:cs typeface="+mn-cs"/>
        <a:sym typeface="Helvetica Neue Light"/>
      </a:defRPr>
    </a:lvl7pPr>
    <a:lvl8pPr indent="1600200" algn="ctr" defTabSz="584200">
      <a:defRPr sz="3600">
        <a:latin typeface="+mn-lt"/>
        <a:ea typeface="+mn-ea"/>
        <a:cs typeface="+mn-cs"/>
        <a:sym typeface="Helvetica Neue Light"/>
      </a:defRPr>
    </a:lvl8pPr>
    <a:lvl9pPr indent="1828800" algn="ctr" defTabSz="584200">
      <a:defRPr sz="3600"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360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41460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571500" y="4749800"/>
            <a:ext cx="11868094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6832536" y="8686863"/>
            <a:ext cx="142252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71500" y="4864100"/>
            <a:ext cx="5334476" cy="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571500" y="1968500"/>
            <a:ext cx="5073394" cy="133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buFontTx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9055098" y="508000"/>
            <a:ext cx="128" cy="7975631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9055096" y="4464050"/>
            <a:ext cx="3448503" cy="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71500" y="1968500"/>
            <a:ext cx="11868106" cy="129"/>
          </a:xfrm>
          <a:prstGeom prst="rect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457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1pPr>
      <a:lvl2pPr marL="914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2pPr>
      <a:lvl3pPr marL="1371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3pPr>
      <a:lvl4pPr marL="1828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4pPr>
      <a:lvl5pPr marL="22860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5pPr>
      <a:lvl6pPr marL="27432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6pPr>
      <a:lvl7pPr marL="32004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7pPr>
      <a:lvl8pPr marL="36576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8pPr>
      <a:lvl9pPr marL="4114800" indent="-457200" defTabSz="584200">
        <a:spcBef>
          <a:spcPts val="4200"/>
        </a:spcBef>
        <a:buSzPct val="75000"/>
        <a:buFont typeface="Helvetica Neue"/>
        <a:buChar char="•"/>
        <a:defRPr sz="3600">
          <a:solidFill>
            <a:srgbClr val="747474"/>
          </a:solidFill>
          <a:latin typeface="+mn-lt"/>
          <a:ea typeface="+mn-ea"/>
          <a:cs typeface="+mn-cs"/>
          <a:sym typeface="Helvetica Neue Light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 b="1"/>
            </a:lvl1pPr>
          </a:lstStyle>
          <a:p>
            <a:pPr lvl="0">
              <a:defRPr sz="1800" b="0"/>
            </a:pPr>
            <a:r>
              <a:rPr sz="8100" b="1"/>
              <a:t>United States Migration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747474"/>
                </a:solidFill>
              </a:rPr>
              <a:t>Where people live and where they come from...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05637" y="3957789"/>
            <a:ext cx="1069074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3600" b="1" dirty="0"/>
              <a:t>http://www.valpo.edu/geomet/geo/courses/geo200/usa_maps.html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589" y="419361"/>
            <a:ext cx="12339622" cy="734708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0" name="Table 70"/>
          <p:cNvGraphicFramePr/>
          <p:nvPr/>
        </p:nvGraphicFramePr>
        <p:xfrm>
          <a:off x="376453" y="7913900"/>
          <a:ext cx="12239218" cy="175890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119609"/>
                <a:gridCol w="6119609"/>
              </a:tblGrid>
              <a:tr h="9933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/>
                        <a:t>Ethnic Group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444444"/>
                          </a:solidFill>
                        </a:rPr>
                        <a:t>Italian and Irish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765559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/>
                        <a:t>Color on Map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444444"/>
                          </a:solidFill>
                        </a:rPr>
                        <a:t>Green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58" y="210840"/>
            <a:ext cx="12605684" cy="9331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60" y="169604"/>
            <a:ext cx="12754480" cy="9414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589" y="419361"/>
            <a:ext cx="12339622" cy="734708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7" name="Table 77"/>
          <p:cNvGraphicFramePr/>
          <p:nvPr/>
        </p:nvGraphicFramePr>
        <p:xfrm>
          <a:off x="376453" y="7913900"/>
          <a:ext cx="12239218" cy="175890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119609"/>
                <a:gridCol w="6119609"/>
              </a:tblGrid>
              <a:tr h="99334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/>
                        <a:t>Ethnic Group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444444"/>
                          </a:solidFill>
                        </a:rPr>
                        <a:t>Chinese and Japanese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</a:tcPr>
                </a:tc>
              </a:tr>
              <a:tr h="765559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/>
                        <a:t>Color on Map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 b="1">
                          <a:solidFill>
                            <a:srgbClr val="444444"/>
                          </a:solidFill>
                        </a:rPr>
                        <a:t>Brown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99" y="105966"/>
            <a:ext cx="12873402" cy="9541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06" y="179908"/>
            <a:ext cx="12720388" cy="9393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migrants Into USA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0030" y="-397871"/>
            <a:ext cx="13624860" cy="1052830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8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4800" y="3835400"/>
            <a:ext cx="2235200" cy="208863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85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00" y="4152900"/>
            <a:ext cx="736600" cy="39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creen shot 2012-03-03 at 2.05.4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5401" y="-1721657"/>
            <a:ext cx="17437102" cy="10905288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>
            <a:off x="12700" y="-152400"/>
            <a:ext cx="131572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89" name="Shape 89"/>
          <p:cNvSpPr/>
          <p:nvPr/>
        </p:nvSpPr>
        <p:spPr>
          <a:xfrm>
            <a:off x="10845800" y="266700"/>
            <a:ext cx="27178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0" name="Shape 90"/>
          <p:cNvSpPr/>
          <p:nvPr/>
        </p:nvSpPr>
        <p:spPr>
          <a:xfrm rot="39970">
            <a:off x="11810998" y="393699"/>
            <a:ext cx="1879601" cy="939800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0998200" y="4648200"/>
            <a:ext cx="17780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2" name="Shape 92"/>
          <p:cNvSpPr/>
          <p:nvPr/>
        </p:nvSpPr>
        <p:spPr>
          <a:xfrm>
            <a:off x="-292100" y="8470900"/>
            <a:ext cx="119253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3" name="Shape 93"/>
          <p:cNvSpPr/>
          <p:nvPr/>
        </p:nvSpPr>
        <p:spPr>
          <a:xfrm>
            <a:off x="10998200" y="6769100"/>
            <a:ext cx="1778000" cy="172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9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0700" y="4950156"/>
            <a:ext cx="2463800" cy="248218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11315700" y="5575300"/>
            <a:ext cx="1778000" cy="172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6" name="Shape 96"/>
          <p:cNvSpPr/>
          <p:nvPr/>
        </p:nvSpPr>
        <p:spPr>
          <a:xfrm>
            <a:off x="10531107" y="5519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1.</a:t>
            </a:r>
          </a:p>
        </p:txBody>
      </p:sp>
      <p:sp>
        <p:nvSpPr>
          <p:cNvPr id="97" name="Shape 97"/>
          <p:cNvSpPr/>
          <p:nvPr/>
        </p:nvSpPr>
        <p:spPr>
          <a:xfrm>
            <a:off x="10536784" y="5785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2.</a:t>
            </a:r>
          </a:p>
        </p:txBody>
      </p:sp>
      <p:sp>
        <p:nvSpPr>
          <p:cNvPr id="98" name="Shape 98"/>
          <p:cNvSpPr/>
          <p:nvPr/>
        </p:nvSpPr>
        <p:spPr>
          <a:xfrm>
            <a:off x="10536784" y="60144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3.</a:t>
            </a:r>
          </a:p>
        </p:txBody>
      </p:sp>
      <p:sp>
        <p:nvSpPr>
          <p:cNvPr id="99" name="Shape 99"/>
          <p:cNvSpPr/>
          <p:nvPr/>
        </p:nvSpPr>
        <p:spPr>
          <a:xfrm>
            <a:off x="10536784" y="68145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6.</a:t>
            </a:r>
          </a:p>
        </p:txBody>
      </p:sp>
      <p:sp>
        <p:nvSpPr>
          <p:cNvPr id="100" name="Shape 100"/>
          <p:cNvSpPr/>
          <p:nvPr/>
        </p:nvSpPr>
        <p:spPr>
          <a:xfrm>
            <a:off x="10536784" y="6547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5.</a:t>
            </a:r>
          </a:p>
        </p:txBody>
      </p:sp>
      <p:sp>
        <p:nvSpPr>
          <p:cNvPr id="101" name="Shape 101"/>
          <p:cNvSpPr/>
          <p:nvPr/>
        </p:nvSpPr>
        <p:spPr>
          <a:xfrm>
            <a:off x="10536784" y="6281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4.</a:t>
            </a:r>
          </a:p>
        </p:txBody>
      </p:sp>
      <p:sp>
        <p:nvSpPr>
          <p:cNvPr id="102" name="Shape 102"/>
          <p:cNvSpPr/>
          <p:nvPr/>
        </p:nvSpPr>
        <p:spPr>
          <a:xfrm>
            <a:off x="8073733" y="222530"/>
            <a:ext cx="2726285" cy="2114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1700" b="1" u="sng"/>
              <a:t>Choices</a:t>
            </a:r>
          </a:p>
          <a:p>
            <a:pPr lvl="0">
              <a:defRPr sz="1800"/>
            </a:pPr>
            <a:r>
              <a:rPr b="1"/>
              <a:t>Africa</a:t>
            </a:r>
          </a:p>
          <a:p>
            <a:pPr lvl="0">
              <a:defRPr sz="1800"/>
            </a:pPr>
            <a:r>
              <a:rPr b="1"/>
              <a:t>Asia, Middle East</a:t>
            </a:r>
          </a:p>
          <a:p>
            <a:pPr lvl="0">
              <a:defRPr sz="1800"/>
            </a:pPr>
            <a:r>
              <a:rPr b="1"/>
              <a:t>Canada</a:t>
            </a:r>
          </a:p>
          <a:p>
            <a:pPr lvl="0">
              <a:defRPr sz="1800"/>
            </a:pPr>
            <a:r>
              <a:rPr b="1"/>
              <a:t>Latin America</a:t>
            </a:r>
          </a:p>
          <a:p>
            <a:pPr lvl="0">
              <a:defRPr sz="1800"/>
            </a:pPr>
            <a:r>
              <a:rPr b="1"/>
              <a:t>Russia, Eastern Europe</a:t>
            </a:r>
          </a:p>
          <a:p>
            <a:pPr lvl="0">
              <a:defRPr sz="1800"/>
            </a:pPr>
            <a:r>
              <a:rPr b="1"/>
              <a:t>Western Europe</a:t>
            </a:r>
          </a:p>
        </p:txBody>
      </p:sp>
      <p:sp>
        <p:nvSpPr>
          <p:cNvPr id="103" name="Shape 103"/>
          <p:cNvSpPr/>
          <p:nvPr/>
        </p:nvSpPr>
        <p:spPr>
          <a:xfrm>
            <a:off x="2164283" y="111178"/>
            <a:ext cx="5882234" cy="9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800" b="1"/>
              <a:t>Foreign-born Groups</a:t>
            </a:r>
          </a:p>
          <a:p>
            <a:pPr lvl="0">
              <a:defRPr sz="1800"/>
            </a:pPr>
            <a:r>
              <a:rPr sz="2600"/>
              <a:t>(to see how they settled across the USA)</a:t>
            </a:r>
          </a:p>
        </p:txBody>
      </p:sp>
      <p:sp>
        <p:nvSpPr>
          <p:cNvPr id="104" name="Shape 104"/>
          <p:cNvSpPr/>
          <p:nvPr/>
        </p:nvSpPr>
        <p:spPr>
          <a:xfrm>
            <a:off x="11263084" y="8788400"/>
            <a:ext cx="1300583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444444"/>
                </a:solidFill>
              </a:rPr>
              <a:t>1900</a:t>
            </a:r>
          </a:p>
        </p:txBody>
      </p:sp>
      <p:sp>
        <p:nvSpPr>
          <p:cNvPr id="105" name="Shape 105"/>
          <p:cNvSpPr/>
          <p:nvPr/>
        </p:nvSpPr>
        <p:spPr>
          <a:xfrm>
            <a:off x="11742458" y="5712071"/>
            <a:ext cx="545034" cy="101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61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100" b="1">
                <a:solidFill>
                  <a:srgbClr val="444444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creen shot 2012-03-03 at 2.06.3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9464" y="-1746505"/>
            <a:ext cx="17437609" cy="1090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12700" y="-152400"/>
            <a:ext cx="131572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10845800" y="266700"/>
            <a:ext cx="27178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11811000" y="3937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0896600" y="46482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-292100" y="8470900"/>
            <a:ext cx="119253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0998200" y="6769100"/>
            <a:ext cx="1778000" cy="172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14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0700" y="4950156"/>
            <a:ext cx="2463800" cy="2482188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11315700" y="5575300"/>
            <a:ext cx="1778000" cy="172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10531107" y="5519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1.</a:t>
            </a:r>
          </a:p>
        </p:txBody>
      </p:sp>
      <p:sp>
        <p:nvSpPr>
          <p:cNvPr id="117" name="Shape 117"/>
          <p:cNvSpPr/>
          <p:nvPr/>
        </p:nvSpPr>
        <p:spPr>
          <a:xfrm>
            <a:off x="10536784" y="5785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2.</a:t>
            </a:r>
          </a:p>
        </p:txBody>
      </p:sp>
      <p:sp>
        <p:nvSpPr>
          <p:cNvPr id="118" name="Shape 118"/>
          <p:cNvSpPr/>
          <p:nvPr/>
        </p:nvSpPr>
        <p:spPr>
          <a:xfrm>
            <a:off x="10536784" y="60144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3.</a:t>
            </a:r>
          </a:p>
        </p:txBody>
      </p:sp>
      <p:sp>
        <p:nvSpPr>
          <p:cNvPr id="119" name="Shape 119"/>
          <p:cNvSpPr/>
          <p:nvPr/>
        </p:nvSpPr>
        <p:spPr>
          <a:xfrm>
            <a:off x="10536784" y="68145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6.</a:t>
            </a:r>
          </a:p>
        </p:txBody>
      </p:sp>
      <p:sp>
        <p:nvSpPr>
          <p:cNvPr id="120" name="Shape 120"/>
          <p:cNvSpPr/>
          <p:nvPr/>
        </p:nvSpPr>
        <p:spPr>
          <a:xfrm>
            <a:off x="10536784" y="6547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5.</a:t>
            </a:r>
          </a:p>
        </p:txBody>
      </p:sp>
      <p:sp>
        <p:nvSpPr>
          <p:cNvPr id="121" name="Shape 121"/>
          <p:cNvSpPr/>
          <p:nvPr/>
        </p:nvSpPr>
        <p:spPr>
          <a:xfrm>
            <a:off x="10536784" y="6281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4.</a:t>
            </a:r>
          </a:p>
        </p:txBody>
      </p:sp>
      <p:sp>
        <p:nvSpPr>
          <p:cNvPr id="122" name="Shape 122"/>
          <p:cNvSpPr/>
          <p:nvPr/>
        </p:nvSpPr>
        <p:spPr>
          <a:xfrm>
            <a:off x="8073733" y="222530"/>
            <a:ext cx="2726285" cy="2114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1700" b="1" u="sng"/>
              <a:t>Choices</a:t>
            </a:r>
          </a:p>
          <a:p>
            <a:pPr lvl="0">
              <a:defRPr sz="1800"/>
            </a:pPr>
            <a:r>
              <a:rPr b="1"/>
              <a:t>Africa</a:t>
            </a:r>
          </a:p>
          <a:p>
            <a:pPr lvl="0">
              <a:defRPr sz="1800"/>
            </a:pPr>
            <a:r>
              <a:rPr b="1"/>
              <a:t>Asia, Middle East</a:t>
            </a:r>
          </a:p>
          <a:p>
            <a:pPr lvl="0">
              <a:defRPr sz="1800"/>
            </a:pPr>
            <a:r>
              <a:rPr b="1"/>
              <a:t>Canada</a:t>
            </a:r>
          </a:p>
          <a:p>
            <a:pPr lvl="0">
              <a:defRPr sz="1800"/>
            </a:pPr>
            <a:r>
              <a:rPr b="1"/>
              <a:t>Latin America</a:t>
            </a:r>
          </a:p>
          <a:p>
            <a:pPr lvl="0">
              <a:defRPr sz="1800"/>
            </a:pPr>
            <a:r>
              <a:rPr b="1"/>
              <a:t>Russia, Eastern Europe</a:t>
            </a:r>
          </a:p>
          <a:p>
            <a:pPr lvl="0">
              <a:defRPr sz="1800"/>
            </a:pPr>
            <a:r>
              <a:rPr b="1"/>
              <a:t>Western Europe</a:t>
            </a:r>
          </a:p>
        </p:txBody>
      </p:sp>
      <p:sp>
        <p:nvSpPr>
          <p:cNvPr id="123" name="Shape 123"/>
          <p:cNvSpPr/>
          <p:nvPr/>
        </p:nvSpPr>
        <p:spPr>
          <a:xfrm>
            <a:off x="2164283" y="111178"/>
            <a:ext cx="5882234" cy="9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800" b="1"/>
              <a:t>Foreign-born Groups</a:t>
            </a:r>
          </a:p>
          <a:p>
            <a:pPr lvl="0">
              <a:defRPr sz="1800"/>
            </a:pPr>
            <a:r>
              <a:rPr sz="2600"/>
              <a:t>(to see how they settled across the USA)</a:t>
            </a:r>
          </a:p>
        </p:txBody>
      </p:sp>
      <p:sp>
        <p:nvSpPr>
          <p:cNvPr id="124" name="Shape 124"/>
          <p:cNvSpPr/>
          <p:nvPr/>
        </p:nvSpPr>
        <p:spPr>
          <a:xfrm>
            <a:off x="11263084" y="8788400"/>
            <a:ext cx="1300583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444444"/>
                </a:solidFill>
              </a:rPr>
              <a:t>1960</a:t>
            </a:r>
          </a:p>
        </p:txBody>
      </p:sp>
      <p:sp>
        <p:nvSpPr>
          <p:cNvPr id="125" name="Shape 125"/>
          <p:cNvSpPr/>
          <p:nvPr/>
        </p:nvSpPr>
        <p:spPr>
          <a:xfrm>
            <a:off x="11742458" y="5712071"/>
            <a:ext cx="545034" cy="101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61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100" b="1">
                <a:solidFill>
                  <a:srgbClr val="444444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8" y="818601"/>
            <a:ext cx="12897501" cy="8815508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253466" y="226583"/>
            <a:ext cx="12497868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/>
            </a:lvl1pPr>
          </a:lstStyle>
          <a:p>
            <a:pPr lvl="0">
              <a:defRPr sz="1800" b="0"/>
            </a:pPr>
            <a:r>
              <a:rPr sz="2200" b="1"/>
              <a:t>http://www.nytimes.com/interactive/2009/03/10/us/20090310-immigration-explorer.html?_r=0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12-03-03 at 2.06.5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9464" y="-1746505"/>
            <a:ext cx="17437609" cy="1090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12700" y="-152400"/>
            <a:ext cx="131572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0845800" y="266700"/>
            <a:ext cx="27178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11811000" y="3937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10896600" y="46482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2" name="Shape 132"/>
          <p:cNvSpPr/>
          <p:nvPr/>
        </p:nvSpPr>
        <p:spPr>
          <a:xfrm>
            <a:off x="-342900" y="8470900"/>
            <a:ext cx="119253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3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32900" y="8216900"/>
            <a:ext cx="1714500" cy="62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0700" y="4950156"/>
            <a:ext cx="2463800" cy="248218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11315700" y="5575300"/>
            <a:ext cx="1778000" cy="17272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0531107" y="5519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1.</a:t>
            </a:r>
          </a:p>
        </p:txBody>
      </p:sp>
      <p:sp>
        <p:nvSpPr>
          <p:cNvPr id="137" name="Shape 137"/>
          <p:cNvSpPr/>
          <p:nvPr/>
        </p:nvSpPr>
        <p:spPr>
          <a:xfrm>
            <a:off x="10536784" y="5785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2.</a:t>
            </a:r>
          </a:p>
        </p:txBody>
      </p:sp>
      <p:sp>
        <p:nvSpPr>
          <p:cNvPr id="138" name="Shape 138"/>
          <p:cNvSpPr/>
          <p:nvPr/>
        </p:nvSpPr>
        <p:spPr>
          <a:xfrm>
            <a:off x="10536784" y="60144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3.</a:t>
            </a:r>
          </a:p>
        </p:txBody>
      </p:sp>
      <p:sp>
        <p:nvSpPr>
          <p:cNvPr id="139" name="Shape 139"/>
          <p:cNvSpPr/>
          <p:nvPr/>
        </p:nvSpPr>
        <p:spPr>
          <a:xfrm>
            <a:off x="10536784" y="68145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6.</a:t>
            </a:r>
          </a:p>
        </p:txBody>
      </p:sp>
      <p:sp>
        <p:nvSpPr>
          <p:cNvPr id="140" name="Shape 140"/>
          <p:cNvSpPr/>
          <p:nvPr/>
        </p:nvSpPr>
        <p:spPr>
          <a:xfrm>
            <a:off x="10536784" y="6547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5.</a:t>
            </a:r>
          </a:p>
        </p:txBody>
      </p:sp>
      <p:sp>
        <p:nvSpPr>
          <p:cNvPr id="141" name="Shape 141"/>
          <p:cNvSpPr/>
          <p:nvPr/>
        </p:nvSpPr>
        <p:spPr>
          <a:xfrm>
            <a:off x="10536784" y="6281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4.</a:t>
            </a:r>
          </a:p>
        </p:txBody>
      </p:sp>
      <p:sp>
        <p:nvSpPr>
          <p:cNvPr id="142" name="Shape 142"/>
          <p:cNvSpPr/>
          <p:nvPr/>
        </p:nvSpPr>
        <p:spPr>
          <a:xfrm>
            <a:off x="8073733" y="222530"/>
            <a:ext cx="2726285" cy="2114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1700" b="1" u="sng"/>
              <a:t>Choices</a:t>
            </a:r>
          </a:p>
          <a:p>
            <a:pPr lvl="0">
              <a:defRPr sz="1800"/>
            </a:pPr>
            <a:r>
              <a:rPr b="1"/>
              <a:t>Africa</a:t>
            </a:r>
          </a:p>
          <a:p>
            <a:pPr lvl="0">
              <a:defRPr sz="1800"/>
            </a:pPr>
            <a:r>
              <a:rPr b="1"/>
              <a:t>Asia, Middle East</a:t>
            </a:r>
          </a:p>
          <a:p>
            <a:pPr lvl="0">
              <a:defRPr sz="1800"/>
            </a:pPr>
            <a:r>
              <a:rPr b="1"/>
              <a:t>Canada</a:t>
            </a:r>
          </a:p>
          <a:p>
            <a:pPr lvl="0">
              <a:defRPr sz="1800"/>
            </a:pPr>
            <a:r>
              <a:rPr b="1"/>
              <a:t>Latin America</a:t>
            </a:r>
          </a:p>
          <a:p>
            <a:pPr lvl="0">
              <a:defRPr sz="1800"/>
            </a:pPr>
            <a:r>
              <a:rPr b="1"/>
              <a:t>Russia, Eastern Europe</a:t>
            </a:r>
          </a:p>
          <a:p>
            <a:pPr lvl="0">
              <a:defRPr sz="1800"/>
            </a:pPr>
            <a:r>
              <a:rPr b="1"/>
              <a:t>Western Europe</a:t>
            </a:r>
          </a:p>
        </p:txBody>
      </p:sp>
      <p:sp>
        <p:nvSpPr>
          <p:cNvPr id="143" name="Shape 143"/>
          <p:cNvSpPr/>
          <p:nvPr/>
        </p:nvSpPr>
        <p:spPr>
          <a:xfrm>
            <a:off x="2164283" y="111178"/>
            <a:ext cx="5882234" cy="9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800" b="1"/>
              <a:t>Foreign-born Groups</a:t>
            </a:r>
          </a:p>
          <a:p>
            <a:pPr lvl="0">
              <a:defRPr sz="1800"/>
            </a:pPr>
            <a:r>
              <a:rPr sz="2600"/>
              <a:t>(to see how they settled across the USA)</a:t>
            </a:r>
          </a:p>
        </p:txBody>
      </p:sp>
      <p:sp>
        <p:nvSpPr>
          <p:cNvPr id="144" name="Shape 144"/>
          <p:cNvSpPr/>
          <p:nvPr/>
        </p:nvSpPr>
        <p:spPr>
          <a:xfrm>
            <a:off x="11263084" y="8788400"/>
            <a:ext cx="1300583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444444"/>
                </a:solidFill>
              </a:rPr>
              <a:t>1990</a:t>
            </a:r>
          </a:p>
        </p:txBody>
      </p:sp>
      <p:sp>
        <p:nvSpPr>
          <p:cNvPr id="145" name="Shape 145"/>
          <p:cNvSpPr/>
          <p:nvPr/>
        </p:nvSpPr>
        <p:spPr>
          <a:xfrm>
            <a:off x="11742458" y="5712071"/>
            <a:ext cx="545034" cy="101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61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100" b="1">
                <a:solidFill>
                  <a:srgbClr val="444444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creen shot 2012-03-03 at 2.07.0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9464" y="-1746505"/>
            <a:ext cx="17437609" cy="1090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12700" y="-152400"/>
            <a:ext cx="131572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0845800" y="266700"/>
            <a:ext cx="27178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1811000" y="3937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0896600" y="46482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-292100" y="8559800"/>
            <a:ext cx="11925300" cy="93091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5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0" y="8382000"/>
            <a:ext cx="18034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0700" y="4950156"/>
            <a:ext cx="2463800" cy="248218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0531107" y="5519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1.</a:t>
            </a:r>
          </a:p>
        </p:txBody>
      </p:sp>
      <p:sp>
        <p:nvSpPr>
          <p:cNvPr id="156" name="Shape 156"/>
          <p:cNvSpPr/>
          <p:nvPr/>
        </p:nvSpPr>
        <p:spPr>
          <a:xfrm>
            <a:off x="10536784" y="5785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2.</a:t>
            </a:r>
          </a:p>
        </p:txBody>
      </p:sp>
      <p:sp>
        <p:nvSpPr>
          <p:cNvPr id="157" name="Shape 157"/>
          <p:cNvSpPr/>
          <p:nvPr/>
        </p:nvSpPr>
        <p:spPr>
          <a:xfrm>
            <a:off x="10536784" y="60144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3.</a:t>
            </a:r>
          </a:p>
        </p:txBody>
      </p:sp>
      <p:sp>
        <p:nvSpPr>
          <p:cNvPr id="158" name="Shape 158"/>
          <p:cNvSpPr/>
          <p:nvPr/>
        </p:nvSpPr>
        <p:spPr>
          <a:xfrm>
            <a:off x="10536784" y="68145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6.</a:t>
            </a:r>
          </a:p>
        </p:txBody>
      </p:sp>
      <p:sp>
        <p:nvSpPr>
          <p:cNvPr id="159" name="Shape 159"/>
          <p:cNvSpPr/>
          <p:nvPr/>
        </p:nvSpPr>
        <p:spPr>
          <a:xfrm>
            <a:off x="10536784" y="6547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5.</a:t>
            </a:r>
          </a:p>
        </p:txBody>
      </p:sp>
      <p:sp>
        <p:nvSpPr>
          <p:cNvPr id="160" name="Shape 160"/>
          <p:cNvSpPr/>
          <p:nvPr/>
        </p:nvSpPr>
        <p:spPr>
          <a:xfrm>
            <a:off x="10536784" y="6281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4.</a:t>
            </a:r>
          </a:p>
        </p:txBody>
      </p:sp>
      <p:sp>
        <p:nvSpPr>
          <p:cNvPr id="161" name="Shape 161"/>
          <p:cNvSpPr/>
          <p:nvPr/>
        </p:nvSpPr>
        <p:spPr>
          <a:xfrm>
            <a:off x="11303000" y="5575300"/>
            <a:ext cx="2222500" cy="2032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>
              <a:defRPr sz="1700" b="1"/>
            </a:pP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8073733" y="222530"/>
            <a:ext cx="2726285" cy="2114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1700" b="1" u="sng"/>
              <a:t>Choices</a:t>
            </a:r>
          </a:p>
          <a:p>
            <a:pPr lvl="0">
              <a:defRPr sz="1800"/>
            </a:pPr>
            <a:r>
              <a:rPr b="1"/>
              <a:t>Africa</a:t>
            </a:r>
          </a:p>
          <a:p>
            <a:pPr lvl="0">
              <a:defRPr sz="1800"/>
            </a:pPr>
            <a:r>
              <a:rPr b="1"/>
              <a:t>Asia, Middle East</a:t>
            </a:r>
          </a:p>
          <a:p>
            <a:pPr lvl="0">
              <a:defRPr sz="1800"/>
            </a:pPr>
            <a:r>
              <a:rPr b="1"/>
              <a:t>Canada</a:t>
            </a:r>
          </a:p>
          <a:p>
            <a:pPr lvl="0">
              <a:defRPr sz="1800"/>
            </a:pPr>
            <a:r>
              <a:rPr b="1"/>
              <a:t>Latin America</a:t>
            </a:r>
          </a:p>
          <a:p>
            <a:pPr lvl="0">
              <a:defRPr sz="1800"/>
            </a:pPr>
            <a:r>
              <a:rPr b="1"/>
              <a:t>Russia, Eastern Europe</a:t>
            </a:r>
          </a:p>
          <a:p>
            <a:pPr lvl="0">
              <a:defRPr sz="1800"/>
            </a:pPr>
            <a:r>
              <a:rPr b="1"/>
              <a:t>Western Europe</a:t>
            </a:r>
          </a:p>
        </p:txBody>
      </p:sp>
      <p:sp>
        <p:nvSpPr>
          <p:cNvPr id="163" name="Shape 163"/>
          <p:cNvSpPr/>
          <p:nvPr/>
        </p:nvSpPr>
        <p:spPr>
          <a:xfrm>
            <a:off x="11263084" y="8788400"/>
            <a:ext cx="1300583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444444"/>
                </a:solidFill>
              </a:rPr>
              <a:t>2000</a:t>
            </a:r>
          </a:p>
        </p:txBody>
      </p:sp>
      <p:sp>
        <p:nvSpPr>
          <p:cNvPr id="164" name="Shape 164"/>
          <p:cNvSpPr/>
          <p:nvPr/>
        </p:nvSpPr>
        <p:spPr>
          <a:xfrm>
            <a:off x="2164283" y="111178"/>
            <a:ext cx="5882234" cy="9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800" b="1"/>
              <a:t>Foreign-born Groups</a:t>
            </a:r>
          </a:p>
          <a:p>
            <a:pPr lvl="0">
              <a:defRPr sz="1800"/>
            </a:pPr>
            <a:r>
              <a:rPr sz="2600"/>
              <a:t>(to see how they settled across the USA)</a:t>
            </a:r>
          </a:p>
        </p:txBody>
      </p:sp>
      <p:sp>
        <p:nvSpPr>
          <p:cNvPr id="165" name="Shape 165"/>
          <p:cNvSpPr/>
          <p:nvPr/>
        </p:nvSpPr>
        <p:spPr>
          <a:xfrm>
            <a:off x="11742458" y="5712071"/>
            <a:ext cx="545034" cy="101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61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100" b="1">
                <a:solidFill>
                  <a:srgbClr val="444444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12-03-03 at 2.07.0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69464" y="-1746505"/>
            <a:ext cx="17437609" cy="1090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12700" y="-152400"/>
            <a:ext cx="131572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0845800" y="266700"/>
            <a:ext cx="2717800" cy="1270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11811000" y="3937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0896600" y="4648200"/>
            <a:ext cx="1879600" cy="9398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-292100" y="8559800"/>
            <a:ext cx="11925300" cy="93091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173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0" y="8382000"/>
            <a:ext cx="1803400" cy="5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dropped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0700" y="4950156"/>
            <a:ext cx="2463800" cy="248218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hape 175"/>
          <p:cNvSpPr/>
          <p:nvPr/>
        </p:nvSpPr>
        <p:spPr>
          <a:xfrm>
            <a:off x="10531107" y="5519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1.</a:t>
            </a:r>
          </a:p>
        </p:txBody>
      </p:sp>
      <p:sp>
        <p:nvSpPr>
          <p:cNvPr id="176" name="Shape 176"/>
          <p:cNvSpPr/>
          <p:nvPr/>
        </p:nvSpPr>
        <p:spPr>
          <a:xfrm>
            <a:off x="10536784" y="5785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2.</a:t>
            </a:r>
          </a:p>
        </p:txBody>
      </p:sp>
      <p:sp>
        <p:nvSpPr>
          <p:cNvPr id="177" name="Shape 177"/>
          <p:cNvSpPr/>
          <p:nvPr/>
        </p:nvSpPr>
        <p:spPr>
          <a:xfrm>
            <a:off x="10536784" y="60144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3.</a:t>
            </a:r>
          </a:p>
        </p:txBody>
      </p:sp>
      <p:sp>
        <p:nvSpPr>
          <p:cNvPr id="178" name="Shape 178"/>
          <p:cNvSpPr/>
          <p:nvPr/>
        </p:nvSpPr>
        <p:spPr>
          <a:xfrm>
            <a:off x="10536784" y="68145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6.</a:t>
            </a:r>
          </a:p>
        </p:txBody>
      </p:sp>
      <p:sp>
        <p:nvSpPr>
          <p:cNvPr id="179" name="Shape 179"/>
          <p:cNvSpPr/>
          <p:nvPr/>
        </p:nvSpPr>
        <p:spPr>
          <a:xfrm>
            <a:off x="10536784" y="65478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5.</a:t>
            </a:r>
          </a:p>
        </p:txBody>
      </p:sp>
      <p:sp>
        <p:nvSpPr>
          <p:cNvPr id="180" name="Shape 180"/>
          <p:cNvSpPr/>
          <p:nvPr/>
        </p:nvSpPr>
        <p:spPr>
          <a:xfrm>
            <a:off x="10536784" y="6281167"/>
            <a:ext cx="326137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2000" b="1"/>
            </a:lvl1pPr>
          </a:lstStyle>
          <a:p>
            <a:pPr lvl="0">
              <a:defRPr sz="1800" b="0"/>
            </a:pPr>
            <a:r>
              <a:rPr sz="2000" b="1"/>
              <a:t>4.</a:t>
            </a:r>
          </a:p>
        </p:txBody>
      </p:sp>
      <p:sp>
        <p:nvSpPr>
          <p:cNvPr id="181" name="Shape 181"/>
          <p:cNvSpPr/>
          <p:nvPr/>
        </p:nvSpPr>
        <p:spPr>
          <a:xfrm>
            <a:off x="11303000" y="5575300"/>
            <a:ext cx="2222500" cy="2032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l">
              <a:defRPr sz="1700" b="1"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11283325" y="5537200"/>
            <a:ext cx="859435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1600" b="1"/>
            </a:lvl1pPr>
          </a:lstStyle>
          <a:p>
            <a:pPr lvl="0">
              <a:defRPr sz="1800" b="0"/>
            </a:pPr>
            <a:r>
              <a:rPr sz="1600" b="1" dirty="0"/>
              <a:t>Canada</a:t>
            </a:r>
          </a:p>
        </p:txBody>
      </p:sp>
      <p:sp>
        <p:nvSpPr>
          <p:cNvPr id="183" name="Shape 183"/>
          <p:cNvSpPr/>
          <p:nvPr/>
        </p:nvSpPr>
        <p:spPr>
          <a:xfrm>
            <a:off x="11253760" y="5791200"/>
            <a:ext cx="1660653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sz="1600" b="1"/>
            </a:lvl1pPr>
          </a:lstStyle>
          <a:p>
            <a:pPr lvl="0">
              <a:defRPr sz="1800" b="0"/>
            </a:pPr>
            <a:r>
              <a:rPr sz="1600" b="1" dirty="0"/>
              <a:t>Western Europe</a:t>
            </a:r>
          </a:p>
        </p:txBody>
      </p:sp>
      <p:sp>
        <p:nvSpPr>
          <p:cNvPr id="184" name="Shape 184"/>
          <p:cNvSpPr/>
          <p:nvPr/>
        </p:nvSpPr>
        <p:spPr>
          <a:xfrm>
            <a:off x="11298693" y="6045200"/>
            <a:ext cx="1955801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1600" b="1"/>
            </a:lvl1pPr>
          </a:lstStyle>
          <a:p>
            <a:pPr lvl="0">
              <a:defRPr sz="1800" b="0"/>
            </a:pPr>
            <a:r>
              <a:rPr sz="1600" b="1"/>
              <a:t>Asia, MIddle East</a:t>
            </a:r>
          </a:p>
        </p:txBody>
      </p:sp>
      <p:sp>
        <p:nvSpPr>
          <p:cNvPr id="185" name="Shape 185"/>
          <p:cNvSpPr/>
          <p:nvPr/>
        </p:nvSpPr>
        <p:spPr>
          <a:xfrm>
            <a:off x="11280468" y="6311900"/>
            <a:ext cx="195580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1600" b="1"/>
            </a:lvl1pPr>
          </a:lstStyle>
          <a:p>
            <a:pPr lvl="0">
              <a:defRPr sz="1800" b="0"/>
            </a:pPr>
            <a:r>
              <a:rPr sz="1600" b="1"/>
              <a:t>Latin America</a:t>
            </a:r>
          </a:p>
        </p:txBody>
      </p:sp>
      <p:sp>
        <p:nvSpPr>
          <p:cNvPr id="186" name="Shape 186"/>
          <p:cNvSpPr/>
          <p:nvPr/>
        </p:nvSpPr>
        <p:spPr>
          <a:xfrm>
            <a:off x="11280468" y="6565900"/>
            <a:ext cx="195580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1600" b="1"/>
            </a:lvl1pPr>
          </a:lstStyle>
          <a:p>
            <a:pPr lvl="0">
              <a:defRPr sz="1800" b="0"/>
            </a:pPr>
            <a:r>
              <a:rPr sz="1600" b="1"/>
              <a:t>Russia, E. Europe</a:t>
            </a:r>
          </a:p>
        </p:txBody>
      </p:sp>
      <p:sp>
        <p:nvSpPr>
          <p:cNvPr id="187" name="Shape 187"/>
          <p:cNvSpPr/>
          <p:nvPr/>
        </p:nvSpPr>
        <p:spPr>
          <a:xfrm>
            <a:off x="11305868" y="6807200"/>
            <a:ext cx="1955800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1600" b="1"/>
            </a:lvl1pPr>
          </a:lstStyle>
          <a:p>
            <a:pPr lvl="0">
              <a:defRPr sz="1800" b="0"/>
            </a:pPr>
            <a:r>
              <a:rPr sz="1600" b="1" dirty="0"/>
              <a:t>Africa</a:t>
            </a:r>
          </a:p>
        </p:txBody>
      </p:sp>
      <p:sp>
        <p:nvSpPr>
          <p:cNvPr id="188" name="Shape 188"/>
          <p:cNvSpPr/>
          <p:nvPr/>
        </p:nvSpPr>
        <p:spPr>
          <a:xfrm>
            <a:off x="8073733" y="222530"/>
            <a:ext cx="2726285" cy="21142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1700" b="1" u="sng"/>
              <a:t>Choices</a:t>
            </a:r>
          </a:p>
          <a:p>
            <a:pPr lvl="0">
              <a:defRPr sz="1800"/>
            </a:pPr>
            <a:r>
              <a:rPr b="1"/>
              <a:t>Africa</a:t>
            </a:r>
          </a:p>
          <a:p>
            <a:pPr lvl="0">
              <a:defRPr sz="1800"/>
            </a:pPr>
            <a:r>
              <a:rPr b="1"/>
              <a:t>Asia, Middle East</a:t>
            </a:r>
          </a:p>
          <a:p>
            <a:pPr lvl="0">
              <a:defRPr sz="1800"/>
            </a:pPr>
            <a:r>
              <a:rPr b="1"/>
              <a:t>Canada</a:t>
            </a:r>
          </a:p>
          <a:p>
            <a:pPr lvl="0">
              <a:defRPr sz="1800"/>
            </a:pPr>
            <a:r>
              <a:rPr b="1"/>
              <a:t>Latin America</a:t>
            </a:r>
          </a:p>
          <a:p>
            <a:pPr lvl="0">
              <a:defRPr sz="1800"/>
            </a:pPr>
            <a:r>
              <a:rPr b="1"/>
              <a:t>Russia, Eastern Europe</a:t>
            </a:r>
          </a:p>
          <a:p>
            <a:pPr lvl="0">
              <a:defRPr sz="1800"/>
            </a:pPr>
            <a:r>
              <a:rPr b="1"/>
              <a:t>Western Europe</a:t>
            </a:r>
          </a:p>
        </p:txBody>
      </p:sp>
      <p:sp>
        <p:nvSpPr>
          <p:cNvPr id="189" name="Shape 189"/>
          <p:cNvSpPr/>
          <p:nvPr/>
        </p:nvSpPr>
        <p:spPr>
          <a:xfrm>
            <a:off x="11263084" y="8788400"/>
            <a:ext cx="1300583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444444"/>
                </a:solidFill>
              </a:rPr>
              <a:t>2000</a:t>
            </a:r>
          </a:p>
        </p:txBody>
      </p:sp>
      <p:sp>
        <p:nvSpPr>
          <p:cNvPr id="190" name="Shape 190"/>
          <p:cNvSpPr/>
          <p:nvPr/>
        </p:nvSpPr>
        <p:spPr>
          <a:xfrm>
            <a:off x="2164283" y="111178"/>
            <a:ext cx="5882234" cy="9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 lvl="0">
              <a:defRPr sz="1800"/>
            </a:pPr>
            <a:r>
              <a:rPr sz="2800" b="1"/>
              <a:t>Foreign-born Groups</a:t>
            </a:r>
          </a:p>
          <a:p>
            <a:pPr lvl="0">
              <a:defRPr sz="1800"/>
            </a:pPr>
            <a:r>
              <a:rPr sz="2600"/>
              <a:t>(to see how they settled across the USA)</a:t>
            </a:r>
          </a:p>
        </p:txBody>
      </p:sp>
      <p:sp>
        <p:nvSpPr>
          <p:cNvPr id="191" name="Shape 191"/>
          <p:cNvSpPr/>
          <p:nvPr/>
        </p:nvSpPr>
        <p:spPr>
          <a:xfrm>
            <a:off x="11742458" y="5712071"/>
            <a:ext cx="545034" cy="1018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61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6100" b="1">
                <a:solidFill>
                  <a:srgbClr val="444444"/>
                </a:solidFill>
              </a:rPr>
              <a:t>?</a:t>
            </a:r>
          </a:p>
        </p:txBody>
      </p:sp>
      <p:sp>
        <p:nvSpPr>
          <p:cNvPr id="192" name="Shape 192"/>
          <p:cNvSpPr/>
          <p:nvPr/>
        </p:nvSpPr>
        <p:spPr>
          <a:xfrm>
            <a:off x="289108" y="8788400"/>
            <a:ext cx="2801570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/>
            </a:lvl1pPr>
          </a:lstStyle>
          <a:p>
            <a:pPr lvl="0">
              <a:defRPr sz="1800" b="0"/>
            </a:pPr>
            <a:r>
              <a:rPr sz="4200" b="1"/>
              <a:t>ANSWERS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  <p:bldP spid="183" grpId="3" animBg="1" advAuto="0"/>
      <p:bldP spid="184" grpId="4" animBg="1" advAuto="0"/>
      <p:bldP spid="185" grpId="5" animBg="1" advAuto="0"/>
      <p:bldP spid="186" grpId="6" animBg="1" advAuto="0"/>
      <p:bldP spid="187" grpId="7" animBg="1" advAuto="0"/>
      <p:bldP spid="191" grpId="2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050" y="93865"/>
            <a:ext cx="10680700" cy="909131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95" name="Shape 195"/>
          <p:cNvSpPr/>
          <p:nvPr/>
        </p:nvSpPr>
        <p:spPr>
          <a:xfrm>
            <a:off x="3874826" y="1431432"/>
            <a:ext cx="1270001" cy="1270001"/>
          </a:xfrm>
          <a:prstGeom prst="rect">
            <a:avLst/>
          </a:prstGeom>
          <a:solidFill>
            <a:srgbClr val="CB60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96" name="Shape 196"/>
          <p:cNvSpPr/>
          <p:nvPr/>
        </p:nvSpPr>
        <p:spPr>
          <a:xfrm>
            <a:off x="5248679" y="1431432"/>
            <a:ext cx="1684691" cy="1270001"/>
          </a:xfrm>
          <a:prstGeom prst="rect">
            <a:avLst/>
          </a:prstGeom>
          <a:solidFill>
            <a:srgbClr val="CB60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97" name="Shape 197"/>
          <p:cNvSpPr/>
          <p:nvPr/>
        </p:nvSpPr>
        <p:spPr>
          <a:xfrm>
            <a:off x="7037222" y="1431432"/>
            <a:ext cx="2520642" cy="1270001"/>
          </a:xfrm>
          <a:prstGeom prst="rect">
            <a:avLst/>
          </a:prstGeom>
          <a:solidFill>
            <a:srgbClr val="CB60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98" name="Shape 198"/>
          <p:cNvSpPr/>
          <p:nvPr/>
        </p:nvSpPr>
        <p:spPr>
          <a:xfrm>
            <a:off x="9661717" y="1431432"/>
            <a:ext cx="1829956" cy="1270001"/>
          </a:xfrm>
          <a:prstGeom prst="rect">
            <a:avLst/>
          </a:prstGeom>
          <a:solidFill>
            <a:srgbClr val="CB606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77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99" name="Shape 199"/>
          <p:cNvSpPr/>
          <p:nvPr/>
        </p:nvSpPr>
        <p:spPr>
          <a:xfrm>
            <a:off x="2107368" y="9118859"/>
            <a:ext cx="8790064" cy="659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3700" b="1"/>
              <a:t>What are the “major sending regions?”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animBg="1" advAuto="0"/>
      <p:bldP spid="196" grpId="2" animBg="1" advAuto="0"/>
      <p:bldP spid="197" grpId="3" animBg="1" advAuto="0"/>
      <p:bldP spid="198" grpId="4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/>
          <p:cNvPicPr/>
          <p:nvPr/>
        </p:nvPicPr>
        <p:blipFill>
          <a:blip r:embed="rId2">
            <a:alphaModFix amt="35355"/>
            <a:extLst/>
          </a:blip>
          <a:stretch>
            <a:fillRect/>
          </a:stretch>
        </p:blipFill>
        <p:spPr>
          <a:xfrm>
            <a:off x="425450" y="457200"/>
            <a:ext cx="12153900" cy="8864600"/>
          </a:xfrm>
          <a:prstGeom prst="rect">
            <a:avLst/>
          </a:prstGeom>
        </p:spPr>
      </p:pic>
      <p:sp>
        <p:nvSpPr>
          <p:cNvPr id="202" name="Shape 202"/>
          <p:cNvSpPr/>
          <p:nvPr/>
        </p:nvSpPr>
        <p:spPr>
          <a:xfrm>
            <a:off x="729584" y="4135788"/>
            <a:ext cx="11545632" cy="1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4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4500" b="1"/>
              <a:t>http://www.census.gov/population/www/cen2000/censusatlas/pdf/9_Ancestry.pdf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3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450" y="457200"/>
            <a:ext cx="12153900" cy="8864600"/>
          </a:xfrm>
          <a:prstGeom prst="rect">
            <a:avLst/>
          </a:prstGeom>
        </p:spPr>
      </p:pic>
      <p:sp>
        <p:nvSpPr>
          <p:cNvPr id="205" name="Shape 205"/>
          <p:cNvSpPr/>
          <p:nvPr/>
        </p:nvSpPr>
        <p:spPr>
          <a:xfrm>
            <a:off x="2954982" y="8052628"/>
            <a:ext cx="7094836" cy="812801"/>
          </a:xfrm>
          <a:prstGeom prst="rect">
            <a:avLst/>
          </a:prstGeom>
          <a:solidFill>
            <a:srgbClr val="5A426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000" b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Prevalent Ancestry, 2000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FT_14.05.26_TopOriginsUS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418" y="-10425679"/>
            <a:ext cx="13083636" cy="2238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999247" y="9115929"/>
            <a:ext cx="19003294" cy="4890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FT_14.05.26_TopOriginsUS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5" y="-284597"/>
            <a:ext cx="13005270" cy="22251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FT_14.05.26_TopOriginsUSMa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921" y="6029"/>
            <a:ext cx="5693688" cy="9741542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143949" y="3424797"/>
            <a:ext cx="2539245" cy="455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Austria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German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Ireland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Italy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Japan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Norway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Sweden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U.K.</a:t>
            </a:r>
          </a:p>
        </p:txBody>
      </p:sp>
      <p:sp>
        <p:nvSpPr>
          <p:cNvPr id="214" name="Shape 214"/>
          <p:cNvSpPr/>
          <p:nvPr/>
        </p:nvSpPr>
        <p:spPr>
          <a:xfrm>
            <a:off x="8573390" y="3088937"/>
            <a:ext cx="4405616" cy="400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China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Cuba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Dominican Republic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Salvador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India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Jamaica</a:t>
            </a:r>
          </a:p>
          <a:p>
            <a:pPr lvl="0">
              <a:defRPr sz="1800"/>
            </a:pPr>
            <a:r>
              <a:rPr sz="3700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Philippines</a:t>
            </a:r>
          </a:p>
        </p:txBody>
      </p:sp>
      <p:sp>
        <p:nvSpPr>
          <p:cNvPr id="215" name="Shape 215"/>
          <p:cNvSpPr/>
          <p:nvPr/>
        </p:nvSpPr>
        <p:spPr>
          <a:xfrm>
            <a:off x="225177" y="200466"/>
            <a:ext cx="2376789" cy="2945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700" b="1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700" b="1">
                <a:solidFill>
                  <a:srgbClr val="6F6A5A"/>
                </a:solidFill>
              </a:rPr>
              <a:t>Which countries are not found in 2010?</a:t>
            </a:r>
          </a:p>
        </p:txBody>
      </p:sp>
      <p:sp>
        <p:nvSpPr>
          <p:cNvPr id="216" name="Shape 216"/>
          <p:cNvSpPr/>
          <p:nvPr/>
        </p:nvSpPr>
        <p:spPr>
          <a:xfrm>
            <a:off x="8705563" y="486216"/>
            <a:ext cx="4141271" cy="237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700" b="1">
                <a:solidFill>
                  <a:srgbClr val="6F6A5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700" b="1">
                <a:solidFill>
                  <a:srgbClr val="6F6A5A"/>
                </a:solidFill>
              </a:rPr>
              <a:t>Which countries are on the map in 2010 but not in 1910?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4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698500"/>
            <a:ext cx="12268200" cy="835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50" y="666750"/>
            <a:ext cx="12280900" cy="842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666750"/>
            <a:ext cx="12268200" cy="842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839749" y="332748"/>
            <a:ext cx="1116389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3600" b="1" dirty="0"/>
              <a:t>https://www.census.gov/population/www/cen2000/censusatlas/pdf/9_Ancestry.pdf</a:t>
            </a:r>
          </a:p>
        </p:txBody>
      </p:sp>
      <p:pic>
        <p:nvPicPr>
          <p:cNvPr id="58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3799" y="1780844"/>
            <a:ext cx="10617201" cy="775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7939" y="699038"/>
            <a:ext cx="11128922" cy="801603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1" name="Table 61"/>
          <p:cNvGraphicFramePr/>
          <p:nvPr>
            <p:extLst>
              <p:ext uri="{D42A27DB-BD31-4B8C-83A1-F6EECF244321}">
                <p14:modId xmlns:p14="http://schemas.microsoft.com/office/powerpoint/2010/main" val="2633001961"/>
              </p:ext>
            </p:extLst>
          </p:nvPr>
        </p:nvGraphicFramePr>
        <p:xfrm>
          <a:off x="376453" y="7880090"/>
          <a:ext cx="12251892" cy="169555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83964"/>
                <a:gridCol w="4083964"/>
                <a:gridCol w="4083964"/>
              </a:tblGrid>
              <a:tr h="957568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Ethnic Group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100" b="1" dirty="0" smtClean="0">
                          <a:solidFill>
                            <a:srgbClr val="444444"/>
                          </a:solidFill>
                        </a:rPr>
                        <a:t>Western</a:t>
                      </a:r>
                      <a:r>
                        <a:rPr lang="en-US" sz="2100" b="1" baseline="0" dirty="0" smtClean="0">
                          <a:solidFill>
                            <a:srgbClr val="444444"/>
                          </a:solidFill>
                        </a:rPr>
                        <a:t> and Eastern Europe</a:t>
                      </a:r>
                      <a:endParaRPr sz="2100" b="1" dirty="0">
                        <a:solidFill>
                          <a:srgbClr val="444444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1" dirty="0" smtClean="0">
                          <a:solidFill>
                            <a:srgbClr val="444444"/>
                          </a:solidFill>
                        </a:rPr>
                        <a:t>Asian</a:t>
                      </a:r>
                      <a:endParaRPr sz="2400" b="1" dirty="0">
                        <a:solidFill>
                          <a:srgbClr val="444444"/>
                        </a:solidFill>
                      </a:endParaRP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737988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Color on Map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444444"/>
                          </a:solidFill>
                        </a:rPr>
                        <a:t>Blue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444444"/>
                          </a:solidFill>
                        </a:rPr>
                        <a:t>Red</a:t>
                      </a:r>
                    </a:p>
                  </a:txBody>
                  <a:tcPr marL="50800" marR="50800" marT="50800" marB="50800" anchor="ctr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CBCBCB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00" y="698500"/>
            <a:ext cx="12268200" cy="835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50" y="666750"/>
            <a:ext cx="12280900" cy="842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</Words>
  <Application>Microsoft Macintosh PowerPoint</Application>
  <PresentationFormat>Custom</PresentationFormat>
  <Paragraphs>135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ModernPortfolio</vt:lpstr>
      <vt:lpstr>United States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Migration</dc:title>
  <cp:lastModifiedBy>Shelby County Schools</cp:lastModifiedBy>
  <cp:revision>1</cp:revision>
  <dcterms:modified xsi:type="dcterms:W3CDTF">2014-07-20T12:56:16Z</dcterms:modified>
</cp:coreProperties>
</file>