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86"/>
  </p:normalViewPr>
  <p:slideViewPr>
    <p:cSldViewPr snapToGrid="0" snapToObjects="1">
      <p:cViewPr>
        <p:scale>
          <a:sx n="25" d="100"/>
          <a:sy n="25" d="100"/>
        </p:scale>
        <p:origin x="117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7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8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l" defTabSz="821531">
              <a:defRPr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268265"/>
            <a:ext cx="16680658" cy="9233298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369276" indent="-369276" defTabSz="821531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video" Target="../media/media1.mp4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19-05-03 at 4.22.33 PM.png" descr="Screen Shot 2019-05-03 at 4.22.33 PM.png"/>
          <p:cNvPicPr>
            <a:picLocks noChangeAspect="1"/>
          </p:cNvPicPr>
          <p:nvPr/>
        </p:nvPicPr>
        <p:blipFill>
          <a:blip r:embed="rId2">
            <a:extLst/>
          </a:blip>
          <a:srcRect t="15184" b="3467"/>
          <a:stretch>
            <a:fillRect/>
          </a:stretch>
        </p:blipFill>
        <p:spPr>
          <a:xfrm>
            <a:off x="-5243541" y="-2110884"/>
            <a:ext cx="38253508" cy="1944891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witter Language Map Activities"/>
          <p:cNvSpPr txBox="1"/>
          <p:nvPr/>
        </p:nvSpPr>
        <p:spPr>
          <a:xfrm>
            <a:off x="313657" y="4324991"/>
            <a:ext cx="23756685" cy="5066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19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pPr>
            <a:r>
              <a:rPr sz="17100" dirty="0"/>
              <a:t>Twitter Language Map </a:t>
            </a:r>
            <a:r>
              <a:rPr sz="15000" dirty="0"/>
              <a:t>Activities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46684" y="-4613208"/>
            <a:ext cx="37301947" cy="2164711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NSWERS"/>
          <p:cNvSpPr txBox="1"/>
          <p:nvPr/>
        </p:nvSpPr>
        <p:spPr>
          <a:xfrm>
            <a:off x="757300" y="4102401"/>
            <a:ext cx="22869399" cy="551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55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ANSWERS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28171" y="-2713844"/>
            <a:ext cx="34841942" cy="1914368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16" name="1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17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218" name="Spanish"/>
          <p:cNvSpPr txBox="1"/>
          <p:nvPr/>
        </p:nvSpPr>
        <p:spPr>
          <a:xfrm>
            <a:off x="7269162" y="5274001"/>
            <a:ext cx="984567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Spanish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Castellano_lengua_oficial.png" descr="Castellano_lengua_ofici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4389" y="421578"/>
            <a:ext cx="27989251" cy="1231527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panish"/>
          <p:cNvSpPr txBox="1"/>
          <p:nvPr/>
        </p:nvSpPr>
        <p:spPr>
          <a:xfrm>
            <a:off x="7119100" y="10563116"/>
            <a:ext cx="10145800" cy="3089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defTabSz="821531">
              <a:defRPr sz="20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Spanish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26" name="2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27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228" name="Arabic"/>
          <p:cNvSpPr txBox="1"/>
          <p:nvPr/>
        </p:nvSpPr>
        <p:spPr>
          <a:xfrm>
            <a:off x="8188642" y="5274001"/>
            <a:ext cx="800671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Arabic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33" name="3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34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235" name="Japanese"/>
          <p:cNvSpPr txBox="1"/>
          <p:nvPr/>
        </p:nvSpPr>
        <p:spPr>
          <a:xfrm>
            <a:off x="6281102" y="5274001"/>
            <a:ext cx="1182179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Japanese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40" name="4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41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242" name="Tagalog"/>
          <p:cNvSpPr txBox="1"/>
          <p:nvPr/>
        </p:nvSpPr>
        <p:spPr>
          <a:xfrm>
            <a:off x="7365682" y="5274001"/>
            <a:ext cx="965263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Tagalog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47" name="5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248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249" name="English"/>
          <p:cNvSpPr txBox="1"/>
          <p:nvPr/>
        </p:nvSpPr>
        <p:spPr>
          <a:xfrm>
            <a:off x="7671752" y="5274001"/>
            <a:ext cx="904049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English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99344" y="-9727094"/>
            <a:ext cx="40576894" cy="25914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56" name="6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257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258" name="Portuguese"/>
          <p:cNvSpPr txBox="1"/>
          <p:nvPr/>
        </p:nvSpPr>
        <p:spPr>
          <a:xfrm>
            <a:off x="5127942" y="5274001"/>
            <a:ext cx="1412811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Portuguese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4999850"/>
            <a:ext cx="36870051" cy="2192689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weeting in the…"/>
          <p:cNvSpPr txBox="1"/>
          <p:nvPr/>
        </p:nvSpPr>
        <p:spPr>
          <a:xfrm>
            <a:off x="782043" y="918988"/>
            <a:ext cx="22306558" cy="1143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821531">
              <a:lnSpc>
                <a:spcPct val="30000"/>
              </a:lnSpc>
              <a:defRPr sz="10000">
                <a:solidFill>
                  <a:srgbClr val="D6D5D5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r>
              <a:rPr dirty="0"/>
              <a:t>Tweeting in the </a:t>
            </a:r>
          </a:p>
          <a:p>
            <a:pPr defTabSz="821531">
              <a:defRPr sz="50000">
                <a:solidFill>
                  <a:srgbClr val="D6D5D5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r>
              <a:rPr dirty="0"/>
              <a:t>U.S.A.</a:t>
            </a:r>
          </a:p>
          <a:p>
            <a:pPr defTabSz="821531">
              <a:lnSpc>
                <a:spcPct val="30000"/>
              </a:lnSpc>
              <a:defRPr sz="50000">
                <a:solidFill>
                  <a:srgbClr val="D6D5D5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endParaRPr dirty="0"/>
          </a:p>
        </p:txBody>
      </p:sp>
      <p:sp>
        <p:nvSpPr>
          <p:cNvPr id="262" name="Student Activity"/>
          <p:cNvSpPr txBox="1"/>
          <p:nvPr/>
        </p:nvSpPr>
        <p:spPr>
          <a:xfrm>
            <a:off x="7633017" y="8651745"/>
            <a:ext cx="9117966" cy="1618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lnSpc>
                <a:spcPct val="30000"/>
              </a:lnSpc>
              <a:defRPr sz="10000" b="0">
                <a:solidFill>
                  <a:srgbClr val="B1B1B1"/>
                </a:solidFill>
                <a:effectLst>
                  <a:outerShdw blurRad="12700" dist="63500" dir="1800000" rotWithShape="0">
                    <a:srgbClr val="000000"/>
                  </a:outerShdw>
                </a:effectLst>
              </a:defRPr>
            </a:lvl1pPr>
          </a:lstStyle>
          <a:p>
            <a:r>
              <a:t>Student Activity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alphaModFix amt="30215"/>
            <a:extLst/>
          </a:blip>
          <a:stretch>
            <a:fillRect/>
          </a:stretch>
        </p:blipFill>
        <p:spPr>
          <a:xfrm>
            <a:off x="-8746118" y="-10510786"/>
            <a:ext cx="52466287" cy="3044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reen Shot 2019-05-28 at 6.51.59 PM.png" descr="Screen Shot 2019-05-28 at 6.51.59 PM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13" y="3832857"/>
            <a:ext cx="7975601" cy="4465983"/>
          </a:xfrm>
          <a:prstGeom prst="rect">
            <a:avLst/>
          </a:prstGeom>
        </p:spPr>
      </p:pic>
      <p:pic>
        <p:nvPicPr>
          <p:cNvPr id="153" name="Screen Shot 2019-05-28 at 6.52.15 PM.png" descr="Screen Shot 2019-05-28 at 6.52.15 PM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4207" y="3831491"/>
            <a:ext cx="7975601" cy="4468714"/>
          </a:xfrm>
          <a:prstGeom prst="rect">
            <a:avLst/>
          </a:prstGeom>
        </p:spPr>
      </p:pic>
      <p:pic>
        <p:nvPicPr>
          <p:cNvPr id="154" name="Screen Shot 2019-05-28 at 6.52.28 PM.png" descr="Screen Shot 2019-05-28 at 6.52.28 PM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51701" y="3828366"/>
            <a:ext cx="7975601" cy="4474965"/>
          </a:xfrm>
          <a:prstGeom prst="rect">
            <a:avLst/>
          </a:prstGeom>
        </p:spPr>
      </p:pic>
      <p:pic>
        <p:nvPicPr>
          <p:cNvPr id="155" name="Screen Shot 2019-05-28 at 6.52.49 PM.png" descr="Screen Shot 2019-05-28 at 6.52.49 PM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698" y="8392293"/>
            <a:ext cx="7975601" cy="4456212"/>
          </a:xfrm>
          <a:prstGeom prst="rect">
            <a:avLst/>
          </a:prstGeom>
        </p:spPr>
      </p:pic>
      <p:pic>
        <p:nvPicPr>
          <p:cNvPr id="156" name="Screen Shot 2019-05-28 at 6.53.03 PM.png" descr="Screen Shot 2019-05-28 at 6.53.03 PM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04207" y="8382916"/>
            <a:ext cx="7975601" cy="4474966"/>
          </a:xfrm>
          <a:prstGeom prst="rect">
            <a:avLst/>
          </a:prstGeom>
        </p:spPr>
      </p:pic>
      <p:pic>
        <p:nvPicPr>
          <p:cNvPr id="157" name="Screen Shot 2019-05-28 at 6.53.15 PM.png" descr="Screen Shot 2019-05-28 at 6.53.15 PM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51701" y="8389167"/>
            <a:ext cx="7975601" cy="4462464"/>
          </a:xfrm>
          <a:prstGeom prst="rect">
            <a:avLst/>
          </a:prstGeom>
        </p:spPr>
      </p:pic>
      <p:pic>
        <p:nvPicPr>
          <p:cNvPr id="158" name="Image" descr="Imag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5499" y="845418"/>
            <a:ext cx="10521104" cy="2909812"/>
          </a:xfrm>
          <a:prstGeom prst="rect">
            <a:avLst/>
          </a:prstGeom>
        </p:spPr>
      </p:pic>
      <p:sp>
        <p:nvSpPr>
          <p:cNvPr id="159" name="What is the language of the tweets on the world map?"/>
          <p:cNvSpPr txBox="1"/>
          <p:nvPr/>
        </p:nvSpPr>
        <p:spPr>
          <a:xfrm>
            <a:off x="10890684" y="1077431"/>
            <a:ext cx="13274052" cy="2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90000"/>
              </a:lnSpc>
              <a:defRPr sz="79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60" name="Source: https://www.omnisci.com/demos/tweetmap" descr="Source: https://www.omnisci.com/demos/tweetmap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81423" y="2916064"/>
            <a:ext cx="8176058" cy="6031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483" y="195735"/>
            <a:ext cx="24061035" cy="4164039"/>
          </a:xfrm>
          <a:prstGeom prst="rect">
            <a:avLst/>
          </a:prstGeom>
        </p:spPr>
      </p:pic>
      <p:pic>
        <p:nvPicPr>
          <p:cNvPr id="265" name="Screen Shot 2019-06-06 at 9.32.30 AM.png" descr="Screen Shot 2019-06-06 at 9.32.30 AM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7248" y="9155158"/>
            <a:ext cx="7911486" cy="4445001"/>
          </a:xfrm>
          <a:prstGeom prst="rect">
            <a:avLst/>
          </a:prstGeom>
        </p:spPr>
      </p:pic>
      <p:pic>
        <p:nvPicPr>
          <p:cNvPr id="266" name="Screen Shot 2019-06-06 at 9.32.18 AM.png" descr="Screen Shot 2019-06-06 at 9.32.18 AM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8544" y="9155158"/>
            <a:ext cx="7911486" cy="4445001"/>
          </a:xfrm>
          <a:prstGeom prst="rect">
            <a:avLst/>
          </a:prstGeom>
        </p:spPr>
      </p:pic>
      <p:pic>
        <p:nvPicPr>
          <p:cNvPr id="267" name="Screen Shot 2019-06-06 at 9.32.09 AM.png" descr="Screen Shot 2019-06-06 at 9.32.09 AM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847" y="9155158"/>
            <a:ext cx="7922479" cy="4445001"/>
          </a:xfrm>
          <a:prstGeom prst="rect">
            <a:avLst/>
          </a:prstGeom>
        </p:spPr>
      </p:pic>
      <p:pic>
        <p:nvPicPr>
          <p:cNvPr id="268" name="Screen Shot 2019-06-06 at 9.32.00 AM.png" descr="Screen Shot 2019-06-06 at 9.32.00 AM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279513" y="4590003"/>
            <a:ext cx="7955641" cy="4445001"/>
          </a:xfrm>
          <a:prstGeom prst="rect">
            <a:avLst/>
          </a:prstGeom>
        </p:spPr>
      </p:pic>
      <p:pic>
        <p:nvPicPr>
          <p:cNvPr id="269" name="Screen Shot 2019-06-06 at 9.31.49 AM.png" descr="Screen Shot 2019-06-06 at 9.31.49 AM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20656" y="4590003"/>
            <a:ext cx="7916270" cy="4445001"/>
          </a:xfrm>
          <a:prstGeom prst="rect">
            <a:avLst/>
          </a:prstGeom>
        </p:spPr>
      </p:pic>
      <p:pic>
        <p:nvPicPr>
          <p:cNvPr id="270" name="Screen Shot 2019-06-06 at 9.31.38 AM.png" descr="Screen Shot 2019-06-06 at 9.31.38 AM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0785" y="4590003"/>
            <a:ext cx="7927284" cy="4445001"/>
          </a:xfrm>
          <a:prstGeom prst="rect">
            <a:avLst/>
          </a:prstGeom>
        </p:spPr>
      </p:pic>
      <p:sp>
        <p:nvSpPr>
          <p:cNvPr id="271" name="Tweeting in the U.S.A.…"/>
          <p:cNvSpPr txBox="1"/>
          <p:nvPr/>
        </p:nvSpPr>
        <p:spPr>
          <a:xfrm>
            <a:off x="2013917" y="376351"/>
            <a:ext cx="20340740" cy="3802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80000"/>
              </a:lnSpc>
              <a:defRPr sz="14900">
                <a:solidFill>
                  <a:srgbClr val="D6D5D5"/>
                </a:solidFill>
                <a:effectLst>
                  <a:outerShdw blurRad="12700" dist="63500" dir="1380000" rotWithShape="0">
                    <a:srgbClr val="000000"/>
                  </a:outerShdw>
                </a:effectLst>
              </a:defRPr>
            </a:pPr>
            <a:r>
              <a:t>Tweeting in the U.S.A.</a:t>
            </a:r>
          </a:p>
          <a:p>
            <a:pPr defTabSz="821531">
              <a:defRPr sz="12000">
                <a:solidFill>
                  <a:srgbClr val="D6D5D5"/>
                </a:solidFill>
                <a:effectLst>
                  <a:outerShdw blurRad="12700" dist="63500" dir="1380000" rotWithShape="0">
                    <a:srgbClr val="000000"/>
                  </a:outerShdw>
                </a:effectLst>
              </a:defRPr>
            </a:pPr>
            <a:r>
              <a:t>Student Activity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75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77" name="1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278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82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84" name="2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85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28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89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91" name="3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92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29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96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98" name="4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99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03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05" name="5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06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0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10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12" name="6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313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483" y="195735"/>
            <a:ext cx="24061035" cy="4164039"/>
          </a:xfrm>
          <a:prstGeom prst="rect">
            <a:avLst/>
          </a:prstGeom>
        </p:spPr>
      </p:pic>
      <p:pic>
        <p:nvPicPr>
          <p:cNvPr id="316" name="Screen Shot 2019-06-06 at 9.32.30 AM.png" descr="Screen Shot 2019-06-06 at 9.32.30 AM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97248" y="9155158"/>
            <a:ext cx="7911486" cy="4445001"/>
          </a:xfrm>
          <a:prstGeom prst="rect">
            <a:avLst/>
          </a:prstGeom>
        </p:spPr>
      </p:pic>
      <p:pic>
        <p:nvPicPr>
          <p:cNvPr id="317" name="Screen Shot 2019-06-06 at 9.32.18 AM.png" descr="Screen Shot 2019-06-06 at 9.32.18 AM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28544" y="9155158"/>
            <a:ext cx="7911486" cy="4445001"/>
          </a:xfrm>
          <a:prstGeom prst="rect">
            <a:avLst/>
          </a:prstGeom>
        </p:spPr>
      </p:pic>
      <p:pic>
        <p:nvPicPr>
          <p:cNvPr id="318" name="Screen Shot 2019-06-06 at 9.32.09 AM.png" descr="Screen Shot 2019-06-06 at 9.32.09 AM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847" y="9155158"/>
            <a:ext cx="7922479" cy="4445001"/>
          </a:xfrm>
          <a:prstGeom prst="rect">
            <a:avLst/>
          </a:prstGeom>
        </p:spPr>
      </p:pic>
      <p:pic>
        <p:nvPicPr>
          <p:cNvPr id="319" name="Screen Shot 2019-06-06 at 9.32.00 AM.png" descr="Screen Shot 2019-06-06 at 9.32.00 AM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79513" y="4590003"/>
            <a:ext cx="7955641" cy="4445001"/>
          </a:xfrm>
          <a:prstGeom prst="rect">
            <a:avLst/>
          </a:prstGeom>
        </p:spPr>
      </p:pic>
      <p:pic>
        <p:nvPicPr>
          <p:cNvPr id="320" name="Screen Shot 2019-06-06 at 9.31.49 AM.png" descr="Screen Shot 2019-06-06 at 9.31.49 AM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20656" y="4590003"/>
            <a:ext cx="7916270" cy="4445001"/>
          </a:xfrm>
          <a:prstGeom prst="rect">
            <a:avLst/>
          </a:prstGeom>
        </p:spPr>
      </p:pic>
      <p:pic>
        <p:nvPicPr>
          <p:cNvPr id="321" name="Screen Shot 2019-06-06 at 9.31.38 AM.png" descr="Screen Shot 2019-06-06 at 9.31.38 AM.png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0785" y="4590003"/>
            <a:ext cx="7927284" cy="4445001"/>
          </a:xfrm>
          <a:prstGeom prst="rect">
            <a:avLst/>
          </a:prstGeom>
        </p:spPr>
      </p:pic>
      <p:sp>
        <p:nvSpPr>
          <p:cNvPr id="322" name="Tweeting in the U.S.A.…"/>
          <p:cNvSpPr txBox="1"/>
          <p:nvPr/>
        </p:nvSpPr>
        <p:spPr>
          <a:xfrm>
            <a:off x="844318" y="765777"/>
            <a:ext cx="16944128" cy="3023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80000"/>
              </a:lnSpc>
              <a:defRPr sz="12000">
                <a:solidFill>
                  <a:srgbClr val="D6D5D5"/>
                </a:solidFill>
                <a:effectLst>
                  <a:outerShdw blurRad="12700" dist="63500" dir="1380000" rotWithShape="0">
                    <a:srgbClr val="000000"/>
                  </a:outerShdw>
                </a:effectLst>
              </a:defRPr>
            </a:pPr>
            <a:r>
              <a:t>Tweeting in the U.S.A.</a:t>
            </a:r>
          </a:p>
          <a:p>
            <a:pPr defTabSz="821531">
              <a:defRPr sz="9100">
                <a:solidFill>
                  <a:srgbClr val="D6D5D5"/>
                </a:solidFill>
                <a:effectLst>
                  <a:outerShdw blurRad="12700" dist="63500" dir="1380000" rotWithShape="0">
                    <a:srgbClr val="000000"/>
                  </a:outerShdw>
                </a:effectLst>
              </a:defRPr>
            </a:pPr>
            <a:r>
              <a:t>Student Activity</a:t>
            </a:r>
          </a:p>
        </p:txBody>
      </p:sp>
      <p:pic>
        <p:nvPicPr>
          <p:cNvPr id="323" name="6 Minute Timer.mp4" descr="6 Minute Time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7632036" y="606307"/>
            <a:ext cx="5920347" cy="333019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10158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4999850"/>
            <a:ext cx="36870051" cy="2192689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ANSWERS"/>
          <p:cNvSpPr txBox="1"/>
          <p:nvPr/>
        </p:nvSpPr>
        <p:spPr>
          <a:xfrm>
            <a:off x="917256" y="4139580"/>
            <a:ext cx="22549486" cy="5436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5000">
                <a:solidFill>
                  <a:srgbClr val="D6D5D5"/>
                </a:solidFill>
                <a:effectLst>
                  <a:outerShdw blurRad="12700" dist="63500" dir="2280000" rotWithShape="0">
                    <a:srgbClr val="000000"/>
                  </a:outerShdw>
                </a:effectLst>
              </a:defRPr>
            </a:lvl1pPr>
          </a:lstStyle>
          <a:p>
            <a:r>
              <a:t>ANSWERS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2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30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32" name="1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33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334" name="Spanish"/>
          <p:cNvSpPr txBox="1"/>
          <p:nvPr/>
        </p:nvSpPr>
        <p:spPr>
          <a:xfrm>
            <a:off x="116395" y="9611284"/>
            <a:ext cx="6696393" cy="21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135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lvl1pPr>
          </a:lstStyle>
          <a:p>
            <a:r>
              <a:t>Spanish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28171" y="-2713844"/>
            <a:ext cx="34841942" cy="1914368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65" name="1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66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2366" y="-6303217"/>
            <a:ext cx="36806992" cy="21889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2366" y="-6176217"/>
            <a:ext cx="36806992" cy="21889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42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44" name="2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345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346" name="English"/>
          <p:cNvSpPr txBox="1"/>
          <p:nvPr/>
        </p:nvSpPr>
        <p:spPr>
          <a:xfrm>
            <a:off x="116395" y="9611284"/>
            <a:ext cx="6152897" cy="21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135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lvl1pPr>
          </a:lstStyle>
          <a:p>
            <a:r>
              <a:t>English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4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50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52" name="3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53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354" name="Arabic"/>
          <p:cNvSpPr txBox="1"/>
          <p:nvPr/>
        </p:nvSpPr>
        <p:spPr>
          <a:xfrm>
            <a:off x="116395" y="9611284"/>
            <a:ext cx="5455095" cy="21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135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lvl1pPr>
          </a:lstStyle>
          <a:p>
            <a:r>
              <a:t>Arabic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58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60" name="4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61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362" name="French"/>
          <p:cNvSpPr txBox="1"/>
          <p:nvPr/>
        </p:nvSpPr>
        <p:spPr>
          <a:xfrm>
            <a:off x="116395" y="9611284"/>
            <a:ext cx="5809997" cy="21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135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lvl1pPr>
          </a:lstStyle>
          <a:p>
            <a:r>
              <a:t>French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6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66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68" name="5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69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370" name="Portuguese"/>
          <p:cNvSpPr txBox="1"/>
          <p:nvPr/>
        </p:nvSpPr>
        <p:spPr>
          <a:xfrm>
            <a:off x="116395" y="9611284"/>
            <a:ext cx="9587040" cy="21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135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lvl1pPr>
          </a:lstStyle>
          <a:p>
            <a:r>
              <a:t>Portuguese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085" y="-5003800"/>
            <a:ext cx="36870051" cy="21926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Group"/>
          <p:cNvGrpSpPr/>
          <p:nvPr/>
        </p:nvGrpSpPr>
        <p:grpSpPr>
          <a:xfrm>
            <a:off x="313033" y="211165"/>
            <a:ext cx="1965326" cy="2672557"/>
            <a:chOff x="0" y="0"/>
            <a:chExt cx="1965325" cy="2672556"/>
          </a:xfrm>
        </p:grpSpPr>
        <p:pic>
          <p:nvPicPr>
            <p:cNvPr id="37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586" t="19414" r="27381" b="19348"/>
            <a:stretch>
              <a:fillRect/>
            </a:stretch>
          </p:blipFill>
          <p:spPr>
            <a:xfrm>
              <a:off x="0" y="0"/>
              <a:ext cx="1965325" cy="267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50"/>
                  </a:lnTo>
                  <a:lnTo>
                    <a:pt x="31" y="7381"/>
                  </a:lnTo>
                  <a:lnTo>
                    <a:pt x="79" y="14168"/>
                  </a:lnTo>
                  <a:cubicBezTo>
                    <a:pt x="95" y="14366"/>
                    <a:pt x="116" y="14523"/>
                    <a:pt x="140" y="14607"/>
                  </a:cubicBezTo>
                  <a:cubicBezTo>
                    <a:pt x="319" y="15243"/>
                    <a:pt x="986" y="16206"/>
                    <a:pt x="1583" y="16683"/>
                  </a:cubicBezTo>
                  <a:cubicBezTo>
                    <a:pt x="1907" y="16941"/>
                    <a:pt x="3495" y="17818"/>
                    <a:pt x="6386" y="19335"/>
                  </a:cubicBezTo>
                  <a:cubicBezTo>
                    <a:pt x="8761" y="20582"/>
                    <a:pt x="10728" y="21600"/>
                    <a:pt x="10761" y="21600"/>
                  </a:cubicBezTo>
                  <a:cubicBezTo>
                    <a:pt x="10794" y="21600"/>
                    <a:pt x="12741" y="20595"/>
                    <a:pt x="15083" y="19368"/>
                  </a:cubicBezTo>
                  <a:cubicBezTo>
                    <a:pt x="19821" y="16884"/>
                    <a:pt x="20249" y="16611"/>
                    <a:pt x="20858" y="15695"/>
                  </a:cubicBezTo>
                  <a:cubicBezTo>
                    <a:pt x="21589" y="14597"/>
                    <a:pt x="21538" y="15198"/>
                    <a:pt x="21569" y="7124"/>
                  </a:cubicBezTo>
                  <a:lnTo>
                    <a:pt x="21600" y="0"/>
                  </a:lnTo>
                  <a:lnTo>
                    <a:pt x="1028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74" name="Shape"/>
            <p:cNvSpPr/>
            <p:nvPr/>
          </p:nvSpPr>
          <p:spPr>
            <a:xfrm>
              <a:off x="114019" y="817050"/>
              <a:ext cx="1733813" cy="171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" y="0"/>
                  </a:moveTo>
                  <a:lnTo>
                    <a:pt x="10572" y="4848"/>
                  </a:lnTo>
                  <a:lnTo>
                    <a:pt x="21278" y="84"/>
                  </a:lnTo>
                  <a:lnTo>
                    <a:pt x="21600" y="12997"/>
                  </a:lnTo>
                  <a:lnTo>
                    <a:pt x="11269" y="21600"/>
                  </a:lnTo>
                  <a:lnTo>
                    <a:pt x="0" y="1300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EF9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76" name="6"/>
          <p:cNvSpPr txBox="1"/>
          <p:nvPr/>
        </p:nvSpPr>
        <p:spPr>
          <a:xfrm>
            <a:off x="825988" y="997799"/>
            <a:ext cx="939369" cy="181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1100">
                <a:solidFill>
                  <a:srgbClr val="D20038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377" name="List of Answers…"/>
          <p:cNvSpPr txBox="1"/>
          <p:nvPr/>
        </p:nvSpPr>
        <p:spPr>
          <a:xfrm>
            <a:off x="18637883" y="4602666"/>
            <a:ext cx="4648354" cy="5129730"/>
          </a:xfrm>
          <a:prstGeom prst="rect">
            <a:avLst/>
          </a:prstGeom>
          <a:solidFill>
            <a:srgbClr val="605F60"/>
          </a:solidFill>
          <a:ln w="25400">
            <a:solidFill>
              <a:srgbClr val="D6D5D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 u="sng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List of Answers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46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  <p:sp>
        <p:nvSpPr>
          <p:cNvPr id="378" name="Tagalog"/>
          <p:cNvSpPr txBox="1"/>
          <p:nvPr/>
        </p:nvSpPr>
        <p:spPr>
          <a:xfrm>
            <a:off x="116395" y="9611284"/>
            <a:ext cx="6566091" cy="21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13500">
                <a:solidFill>
                  <a:srgbClr val="D6D5D5"/>
                </a:solidFill>
                <a:effectLst>
                  <a:outerShdw blurRad="12700" dist="63500" dir="1080000" rotWithShape="0">
                    <a:srgbClr val="000000"/>
                  </a:outerShdw>
                </a:effectLst>
              </a:defRPr>
            </a:lvl1pPr>
          </a:lstStyle>
          <a:p>
            <a:r>
              <a:t>Tagalog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/>
          </p:cNvPicPr>
          <p:nvPr/>
        </p:nvPicPr>
        <p:blipFill>
          <a:blip r:embed="rId2">
            <a:alphaModFix amt="49407"/>
            <a:extLst/>
          </a:blip>
          <a:stretch>
            <a:fillRect/>
          </a:stretch>
        </p:blipFill>
        <p:spPr>
          <a:xfrm>
            <a:off x="-824152" y="-6016070"/>
            <a:ext cx="26991838" cy="25748140"/>
          </a:xfrm>
          <a:prstGeom prst="rect">
            <a:avLst/>
          </a:prstGeom>
        </p:spPr>
      </p:pic>
      <p:sp>
        <p:nvSpPr>
          <p:cNvPr id="381" name="Tweeting in the…"/>
          <p:cNvSpPr txBox="1"/>
          <p:nvPr/>
        </p:nvSpPr>
        <p:spPr>
          <a:xfrm>
            <a:off x="1078241" y="1771539"/>
            <a:ext cx="22227517" cy="1604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lnSpc>
                <a:spcPct val="30000"/>
              </a:lnSpc>
              <a:defRPr sz="10000"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r>
              <a:rPr dirty="0"/>
              <a:t>Tweeting in </a:t>
            </a:r>
          </a:p>
          <a:p>
            <a:pPr defTabSz="821531">
              <a:defRPr sz="50000"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r>
              <a:rPr dirty="0"/>
              <a:t>Europe</a:t>
            </a:r>
          </a:p>
          <a:p>
            <a:pPr defTabSz="821531">
              <a:lnSpc>
                <a:spcPct val="30000"/>
              </a:lnSpc>
              <a:defRPr sz="50000"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21531">
              <a:lnSpc>
                <a:spcPct val="30000"/>
              </a:lnSpc>
              <a:defRPr sz="50000"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endParaRPr dirty="0"/>
          </a:p>
          <a:p>
            <a:pPr defTabSz="821531">
              <a:lnSpc>
                <a:spcPct val="30000"/>
              </a:lnSpc>
              <a:defRPr sz="50000">
                <a:effectLst>
                  <a:outerShdw blurRad="12700" dist="63500" dir="1800000" rotWithShape="0">
                    <a:srgbClr val="000000"/>
                  </a:outerShdw>
                </a:effectLst>
              </a:defRPr>
            </a:pPr>
            <a:endParaRPr dirty="0"/>
          </a:p>
        </p:txBody>
      </p:sp>
      <p:sp>
        <p:nvSpPr>
          <p:cNvPr id="382" name="Student Activity"/>
          <p:cNvSpPr txBox="1"/>
          <p:nvPr/>
        </p:nvSpPr>
        <p:spPr>
          <a:xfrm>
            <a:off x="7633017" y="11118098"/>
            <a:ext cx="9117966" cy="161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lnSpc>
                <a:spcPct val="30000"/>
              </a:lnSpc>
              <a:defRPr sz="10000" b="0">
                <a:effectLst>
                  <a:outerShdw blurRad="12700" dist="63500" dir="18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Student Activity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Image" descr="Image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291" y="96285"/>
            <a:ext cx="5931442" cy="6694301"/>
          </a:xfrm>
          <a:prstGeom prst="rect">
            <a:avLst/>
          </a:prstGeom>
          <a:ln w="9525">
            <a:round/>
          </a:ln>
        </p:spPr>
      </p:pic>
      <p:pic>
        <p:nvPicPr>
          <p:cNvPr id="385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1664" y="96285"/>
            <a:ext cx="5931442" cy="6694301"/>
          </a:xfrm>
          <a:prstGeom prst="rect">
            <a:avLst/>
          </a:prstGeom>
        </p:spPr>
      </p:pic>
      <p:pic>
        <p:nvPicPr>
          <p:cNvPr id="386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61038" y="96285"/>
            <a:ext cx="5931441" cy="6694301"/>
          </a:xfrm>
          <a:prstGeom prst="rect">
            <a:avLst/>
          </a:prstGeom>
        </p:spPr>
      </p:pic>
      <p:pic>
        <p:nvPicPr>
          <p:cNvPr id="387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30411" y="96285"/>
            <a:ext cx="5931442" cy="6694301"/>
          </a:xfrm>
          <a:prstGeom prst="rect">
            <a:avLst/>
          </a:prstGeom>
        </p:spPr>
      </p:pic>
      <p:pic>
        <p:nvPicPr>
          <p:cNvPr id="388" name="Image" descr="Imag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291" y="6937926"/>
            <a:ext cx="5931442" cy="6694301"/>
          </a:xfrm>
          <a:prstGeom prst="rect">
            <a:avLst/>
          </a:prstGeom>
        </p:spPr>
      </p:pic>
      <p:pic>
        <p:nvPicPr>
          <p:cNvPr id="389" name="Image" descr="Imag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91665" y="6937926"/>
            <a:ext cx="5931441" cy="6694301"/>
          </a:xfrm>
          <a:prstGeom prst="rect">
            <a:avLst/>
          </a:prstGeom>
        </p:spPr>
      </p:pic>
      <p:pic>
        <p:nvPicPr>
          <p:cNvPr id="390" name="Image" descr="Imag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61038" y="6937926"/>
            <a:ext cx="5931442" cy="6694301"/>
          </a:xfrm>
          <a:prstGeom prst="rect">
            <a:avLst/>
          </a:prstGeom>
        </p:spPr>
      </p:pic>
      <p:pic>
        <p:nvPicPr>
          <p:cNvPr id="391" name="Image" descr="Imag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330411" y="6937926"/>
            <a:ext cx="5931442" cy="6694301"/>
          </a:xfrm>
          <a:prstGeom prst="rect">
            <a:avLst/>
          </a:prstGeom>
        </p:spPr>
      </p:pic>
      <p:pic>
        <p:nvPicPr>
          <p:cNvPr id="392" name="1" descr="1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93269" y="99133"/>
            <a:ext cx="682321" cy="1221620"/>
          </a:xfrm>
          <a:prstGeom prst="rect">
            <a:avLst/>
          </a:prstGeom>
        </p:spPr>
      </p:pic>
      <p:pic>
        <p:nvPicPr>
          <p:cNvPr id="393" name="2" descr="2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45665" y="99133"/>
            <a:ext cx="682321" cy="1221620"/>
          </a:xfrm>
          <a:prstGeom prst="rect">
            <a:avLst/>
          </a:prstGeom>
        </p:spPr>
      </p:pic>
      <p:pic>
        <p:nvPicPr>
          <p:cNvPr id="394" name="3" descr="3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498060" y="99133"/>
            <a:ext cx="682322" cy="1221620"/>
          </a:xfrm>
          <a:prstGeom prst="rect">
            <a:avLst/>
          </a:prstGeom>
        </p:spPr>
      </p:pic>
      <p:pic>
        <p:nvPicPr>
          <p:cNvPr id="395" name="4" descr="4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584411" y="99133"/>
            <a:ext cx="682322" cy="1221620"/>
          </a:xfrm>
          <a:prstGeom prst="rect">
            <a:avLst/>
          </a:prstGeom>
        </p:spPr>
      </p:pic>
      <p:pic>
        <p:nvPicPr>
          <p:cNvPr id="396" name="5" descr="5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93269" y="6903470"/>
            <a:ext cx="682321" cy="1221620"/>
          </a:xfrm>
          <a:prstGeom prst="rect">
            <a:avLst/>
          </a:prstGeom>
        </p:spPr>
      </p:pic>
      <p:pic>
        <p:nvPicPr>
          <p:cNvPr id="397" name="6" descr="6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54153" y="6903470"/>
            <a:ext cx="682322" cy="1221620"/>
          </a:xfrm>
          <a:prstGeom prst="rect">
            <a:avLst/>
          </a:prstGeom>
        </p:spPr>
      </p:pic>
      <p:pic>
        <p:nvPicPr>
          <p:cNvPr id="398" name="7" descr="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2523526" y="6903470"/>
            <a:ext cx="682321" cy="1221620"/>
          </a:xfrm>
          <a:prstGeom prst="rect">
            <a:avLst/>
          </a:prstGeom>
        </p:spPr>
      </p:pic>
      <p:pic>
        <p:nvPicPr>
          <p:cNvPr id="399" name="8" descr="8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8584411" y="6903470"/>
            <a:ext cx="682322" cy="12216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04" name="1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71" name="2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172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09" name="2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14" name="3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19" name="4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24" name="5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29" name="6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6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34" name="7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7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39" name="8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8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age" descr="Image"/>
          <p:cNvPicPr>
            <a:picLocks noGrp="1"/>
          </p:cNvPicPr>
          <p:nvPr>
            <p:ph type="pic" idx="14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2291" y="96285"/>
            <a:ext cx="5931442" cy="6694301"/>
          </a:xfrm>
          <a:prstGeom prst="rect">
            <a:avLst/>
          </a:prstGeom>
          <a:ln w="9525">
            <a:round/>
          </a:ln>
        </p:spPr>
      </p:pic>
      <p:pic>
        <p:nvPicPr>
          <p:cNvPr id="442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1664" y="96285"/>
            <a:ext cx="5931442" cy="6694301"/>
          </a:xfrm>
          <a:prstGeom prst="rect">
            <a:avLst/>
          </a:prstGeom>
        </p:spPr>
      </p:pic>
      <p:pic>
        <p:nvPicPr>
          <p:cNvPr id="443" name="Image" descr="Imag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61038" y="96285"/>
            <a:ext cx="5931441" cy="6694301"/>
          </a:xfrm>
          <a:prstGeom prst="rect">
            <a:avLst/>
          </a:prstGeom>
        </p:spPr>
      </p:pic>
      <p:pic>
        <p:nvPicPr>
          <p:cNvPr id="444" name="Image" descr="Imag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30411" y="96285"/>
            <a:ext cx="5931442" cy="6694301"/>
          </a:xfrm>
          <a:prstGeom prst="rect">
            <a:avLst/>
          </a:prstGeom>
        </p:spPr>
      </p:pic>
      <p:pic>
        <p:nvPicPr>
          <p:cNvPr id="445" name="Image" descr="Imag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291" y="6937926"/>
            <a:ext cx="5931442" cy="6694301"/>
          </a:xfrm>
          <a:prstGeom prst="rect">
            <a:avLst/>
          </a:prstGeom>
        </p:spPr>
      </p:pic>
      <p:pic>
        <p:nvPicPr>
          <p:cNvPr id="446" name="Image" descr="Imag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91665" y="6937926"/>
            <a:ext cx="5931441" cy="6694301"/>
          </a:xfrm>
          <a:prstGeom prst="rect">
            <a:avLst/>
          </a:prstGeom>
        </p:spPr>
      </p:pic>
      <p:pic>
        <p:nvPicPr>
          <p:cNvPr id="447" name="Image" descr="Imag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261038" y="6937926"/>
            <a:ext cx="5931442" cy="6694301"/>
          </a:xfrm>
          <a:prstGeom prst="rect">
            <a:avLst/>
          </a:prstGeom>
        </p:spPr>
      </p:pic>
      <p:pic>
        <p:nvPicPr>
          <p:cNvPr id="448" name="Image" descr="Imag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330411" y="6937926"/>
            <a:ext cx="5931442" cy="6694301"/>
          </a:xfrm>
          <a:prstGeom prst="rect">
            <a:avLst/>
          </a:prstGeom>
        </p:spPr>
      </p:pic>
      <p:pic>
        <p:nvPicPr>
          <p:cNvPr id="449" name="1" descr="1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3269" y="99133"/>
            <a:ext cx="682321" cy="1221620"/>
          </a:xfrm>
          <a:prstGeom prst="rect">
            <a:avLst/>
          </a:prstGeom>
        </p:spPr>
      </p:pic>
      <p:pic>
        <p:nvPicPr>
          <p:cNvPr id="450" name="2" descr="2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445665" y="99133"/>
            <a:ext cx="682321" cy="1221620"/>
          </a:xfrm>
          <a:prstGeom prst="rect">
            <a:avLst/>
          </a:prstGeom>
        </p:spPr>
      </p:pic>
      <p:pic>
        <p:nvPicPr>
          <p:cNvPr id="451" name="3" descr="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498060" y="99133"/>
            <a:ext cx="682322" cy="1221620"/>
          </a:xfrm>
          <a:prstGeom prst="rect">
            <a:avLst/>
          </a:prstGeom>
        </p:spPr>
      </p:pic>
      <p:pic>
        <p:nvPicPr>
          <p:cNvPr id="452" name="4" descr="4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584411" y="99133"/>
            <a:ext cx="682322" cy="1221620"/>
          </a:xfrm>
          <a:prstGeom prst="rect">
            <a:avLst/>
          </a:prstGeom>
        </p:spPr>
      </p:pic>
      <p:pic>
        <p:nvPicPr>
          <p:cNvPr id="453" name="5" descr="5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93269" y="6903470"/>
            <a:ext cx="682321" cy="1221620"/>
          </a:xfrm>
          <a:prstGeom prst="rect">
            <a:avLst/>
          </a:prstGeom>
        </p:spPr>
      </p:pic>
      <p:pic>
        <p:nvPicPr>
          <p:cNvPr id="454" name="6" descr="6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454153" y="6903470"/>
            <a:ext cx="682322" cy="1221620"/>
          </a:xfrm>
          <a:prstGeom prst="rect">
            <a:avLst/>
          </a:prstGeom>
        </p:spPr>
      </p:pic>
      <p:pic>
        <p:nvPicPr>
          <p:cNvPr id="455" name="7" descr="7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2523526" y="6903470"/>
            <a:ext cx="682321" cy="1221620"/>
          </a:xfrm>
          <a:prstGeom prst="rect">
            <a:avLst/>
          </a:prstGeom>
        </p:spPr>
      </p:pic>
      <p:pic>
        <p:nvPicPr>
          <p:cNvPr id="456" name="8" descr="8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8584411" y="6903470"/>
            <a:ext cx="682322" cy="1221620"/>
          </a:xfrm>
          <a:prstGeom prst="rect">
            <a:avLst/>
          </a:prstGeom>
        </p:spPr>
      </p:pic>
      <p:pic>
        <p:nvPicPr>
          <p:cNvPr id="457" name="6 Minute Timer.mp4" descr="6 Minute Time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/>
          </a:blip>
          <a:stretch>
            <a:fillRect/>
          </a:stretch>
        </p:blipFill>
        <p:spPr>
          <a:xfrm>
            <a:off x="10408390" y="10775540"/>
            <a:ext cx="3567219" cy="200656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10158" fill="hold"/>
                                        <p:tgtEl>
                                          <p:spTgt spid="4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5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3383" y="-5357131"/>
            <a:ext cx="45322698" cy="2490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ANSWERS"/>
          <p:cNvSpPr txBox="1"/>
          <p:nvPr/>
        </p:nvSpPr>
        <p:spPr>
          <a:xfrm>
            <a:off x="757300" y="4102401"/>
            <a:ext cx="22869399" cy="551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55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ANSWERS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65" name="1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1</a:t>
            </a:r>
          </a:p>
        </p:txBody>
      </p:sp>
      <p:sp>
        <p:nvSpPr>
          <p:cNvPr id="466" name="Arabic"/>
          <p:cNvSpPr txBox="1"/>
          <p:nvPr/>
        </p:nvSpPr>
        <p:spPr>
          <a:xfrm>
            <a:off x="8188642" y="5274001"/>
            <a:ext cx="800671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Arabic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77" name="3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78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70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71" name="2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2</a:t>
            </a:r>
          </a:p>
        </p:txBody>
      </p:sp>
      <p:sp>
        <p:nvSpPr>
          <p:cNvPr id="472" name="French"/>
          <p:cNvSpPr txBox="1"/>
          <p:nvPr/>
        </p:nvSpPr>
        <p:spPr>
          <a:xfrm>
            <a:off x="7925752" y="5274001"/>
            <a:ext cx="853249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French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274" y="-212946"/>
            <a:ext cx="24446548" cy="14014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79" name="3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3</a:t>
            </a:r>
          </a:p>
        </p:txBody>
      </p:sp>
      <p:sp>
        <p:nvSpPr>
          <p:cNvPr id="480" name="German"/>
          <p:cNvSpPr txBox="1"/>
          <p:nvPr/>
        </p:nvSpPr>
        <p:spPr>
          <a:xfrm>
            <a:off x="7294562" y="5274001"/>
            <a:ext cx="979487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German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84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85" name="4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4</a:t>
            </a:r>
          </a:p>
        </p:txBody>
      </p:sp>
      <p:sp>
        <p:nvSpPr>
          <p:cNvPr id="486" name="Italian"/>
          <p:cNvSpPr txBox="1"/>
          <p:nvPr/>
        </p:nvSpPr>
        <p:spPr>
          <a:xfrm>
            <a:off x="8426132" y="5274001"/>
            <a:ext cx="753173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Italian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90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91" name="5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5</a:t>
            </a:r>
          </a:p>
        </p:txBody>
      </p:sp>
      <p:sp>
        <p:nvSpPr>
          <p:cNvPr id="492" name="Russian"/>
          <p:cNvSpPr txBox="1"/>
          <p:nvPr/>
        </p:nvSpPr>
        <p:spPr>
          <a:xfrm>
            <a:off x="7270432" y="5274001"/>
            <a:ext cx="984313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Russian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496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97" name="6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6</a:t>
            </a:r>
          </a:p>
        </p:txBody>
      </p:sp>
      <p:sp>
        <p:nvSpPr>
          <p:cNvPr id="498" name="English"/>
          <p:cNvSpPr txBox="1"/>
          <p:nvPr/>
        </p:nvSpPr>
        <p:spPr>
          <a:xfrm>
            <a:off x="7671752" y="5274001"/>
            <a:ext cx="904049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English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" y="793750"/>
            <a:ext cx="24193500" cy="1212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0800" y="-2692400"/>
            <a:ext cx="32981900" cy="18121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0800" y="-2692400"/>
            <a:ext cx="32981900" cy="18121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5800" y="-5359400"/>
            <a:ext cx="45326300" cy="24904252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Answer Choices……"/>
          <p:cNvSpPr txBox="1"/>
          <p:nvPr/>
        </p:nvSpPr>
        <p:spPr>
          <a:xfrm>
            <a:off x="408384" y="8341362"/>
            <a:ext cx="4271290" cy="51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French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German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Italian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Russian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Turkish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3">
            <a:alphaModFix amt="52707"/>
            <a:extLst/>
          </a:blip>
          <a:srcRect l="14910" r="19118"/>
          <a:stretch>
            <a:fillRect/>
          </a:stretch>
        </p:blipFill>
        <p:spPr>
          <a:xfrm>
            <a:off x="1509971" y="415606"/>
            <a:ext cx="2067953" cy="206804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509" name="7"/>
          <p:cNvSpPr txBox="1"/>
          <p:nvPr/>
        </p:nvSpPr>
        <p:spPr>
          <a:xfrm>
            <a:off x="2215568" y="845204"/>
            <a:ext cx="656921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100">
                <a:solidFill>
                  <a:srgbClr val="C8C43B"/>
                </a:solidFill>
                <a:effectLst>
                  <a:outerShdw blurRad="12700" dist="63500" dir="2220000" rotWithShape="0">
                    <a:srgbClr val="000000"/>
                  </a:outerShdw>
                </a:effectLst>
              </a:defRPr>
            </a:lvl1pPr>
          </a:lstStyle>
          <a:p>
            <a:r>
              <a:t>7</a:t>
            </a:r>
          </a:p>
        </p:txBody>
      </p:sp>
      <p:sp>
        <p:nvSpPr>
          <p:cNvPr id="510" name="Turkish"/>
          <p:cNvSpPr txBox="1"/>
          <p:nvPr/>
        </p:nvSpPr>
        <p:spPr>
          <a:xfrm>
            <a:off x="7716202" y="5274001"/>
            <a:ext cx="8951596" cy="316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0000">
                <a:solidFill>
                  <a:srgbClr val="D6D5D5"/>
                </a:solidFill>
                <a:effectLst>
                  <a:outerShdw blurRad="12700" dist="63500" dir="1620000" rotWithShape="0">
                    <a:srgbClr val="000000"/>
                  </a:outerShdw>
                </a:effectLst>
              </a:defRPr>
            </a:lvl1pPr>
          </a:lstStyle>
          <a:p>
            <a:r>
              <a:t>Turkish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83" name="4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184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"/>
          <p:cNvSpPr txBox="1">
            <a:spLocks noGrp="1"/>
          </p:cNvSpPr>
          <p:nvPr>
            <p:ph type="title"/>
          </p:nvPr>
        </p:nvSpPr>
        <p:spPr>
          <a:xfrm>
            <a:off x="3851671" y="-465998"/>
            <a:ext cx="16680658" cy="196453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73" y="-5054214"/>
            <a:ext cx="27432212" cy="19341852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TWEETING…"/>
          <p:cNvSpPr txBox="1"/>
          <p:nvPr/>
        </p:nvSpPr>
        <p:spPr>
          <a:xfrm>
            <a:off x="4304814" y="11383463"/>
            <a:ext cx="7770547" cy="1946673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433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 sz="5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TWEETING </a:t>
            </a:r>
          </a:p>
          <a:p>
            <a:pPr defTabSz="821531">
              <a:defRPr sz="58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LANGUAGES of Europe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age" descr="Image"/>
          <p:cNvPicPr>
            <a:picLocks noChangeAspect="1"/>
          </p:cNvPicPr>
          <p:nvPr/>
        </p:nvPicPr>
        <p:blipFill>
          <a:blip r:embed="rId2">
            <a:alphaModFix amt="30088"/>
            <a:extLst/>
          </a:blip>
          <a:stretch>
            <a:fillRect/>
          </a:stretch>
        </p:blipFill>
        <p:spPr>
          <a:xfrm>
            <a:off x="-1524073" y="-5054214"/>
            <a:ext cx="27432212" cy="19341852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ince Twitter was founded in 2006 it has grown into a major social media network used by millions of people around the world. The map of Europe shows the tweets of Europe by language.…"/>
          <p:cNvSpPr txBox="1"/>
          <p:nvPr/>
        </p:nvSpPr>
        <p:spPr>
          <a:xfrm>
            <a:off x="279130" y="129561"/>
            <a:ext cx="23825739" cy="1345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5700"/>
            </a:pPr>
            <a:r>
              <a:t>Since Twitter was founded in 2006 it has grown into a major social media network used by millions of people around the world. The map of Europe shows the tweets of Europe by language.</a:t>
            </a:r>
          </a:p>
          <a:p>
            <a:pPr algn="l" defTabSz="821531">
              <a:defRPr sz="5700"/>
            </a:pPr>
            <a:endParaRPr/>
          </a:p>
          <a:p>
            <a:pPr algn="l" defTabSz="821531">
              <a:defRPr sz="5700"/>
            </a:pPr>
            <a:r>
              <a:t>(A) Explain which languages are mainly being tweeted in Belgium.</a:t>
            </a:r>
          </a:p>
          <a:p>
            <a:pPr algn="l" defTabSz="821531">
              <a:defRPr sz="5700"/>
            </a:pPr>
            <a:r>
              <a:t>(B) Explain which languages are mainly being tweeted in Cyprus.</a:t>
            </a:r>
          </a:p>
          <a:p>
            <a:pPr algn="l" defTabSz="821531">
              <a:defRPr sz="5700"/>
            </a:pPr>
            <a:r>
              <a:t>(C) Explain which languages are mainly being tweeted in Spain.</a:t>
            </a:r>
          </a:p>
          <a:p>
            <a:pPr algn="l" defTabSz="821531">
              <a:defRPr sz="5700"/>
            </a:pPr>
            <a:r>
              <a:t>(D) Explain which languages are mainly being tweeted in Switzerland.</a:t>
            </a:r>
          </a:p>
          <a:p>
            <a:pPr algn="l" defTabSz="821531">
              <a:defRPr sz="5700"/>
            </a:pPr>
            <a:r>
              <a:t>(E) Discuss one reason why Eastern Europe has less tweeting than Western Europe.</a:t>
            </a:r>
          </a:p>
          <a:p>
            <a:pPr algn="l" defTabSz="821531">
              <a:defRPr sz="5700"/>
            </a:pPr>
            <a:r>
              <a:t>(F) Discuss one example of how the map can help illustrate the nation-state concept.</a:t>
            </a:r>
          </a:p>
          <a:p>
            <a:pPr algn="l" defTabSz="821531">
              <a:defRPr sz="5700"/>
            </a:pPr>
            <a:r>
              <a:t>(G) Discuss one example of how the map does not illustrate the nation-state concept.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>
            <a:alphaModFix amt="49703"/>
            <a:extLst/>
          </a:blip>
          <a:stretch>
            <a:fillRect/>
          </a:stretch>
        </p:blipFill>
        <p:spPr>
          <a:xfrm>
            <a:off x="22728851" y="12317087"/>
            <a:ext cx="1407320" cy="1144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creen Shot 2019-05-03 at 4.22.33 PM.png" descr="Screen Shot 2019-05-03 at 4.22.33 PM.png"/>
          <p:cNvPicPr>
            <a:picLocks noChangeAspect="1"/>
          </p:cNvPicPr>
          <p:nvPr/>
        </p:nvPicPr>
        <p:blipFill>
          <a:blip r:embed="rId2">
            <a:extLst/>
          </a:blip>
          <a:srcRect t="15184" b="3467"/>
          <a:stretch>
            <a:fillRect/>
          </a:stretch>
        </p:blipFill>
        <p:spPr>
          <a:xfrm>
            <a:off x="-7938" y="655240"/>
            <a:ext cx="24399678" cy="12405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89" name="5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190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3700" y="-2717800"/>
            <a:ext cx="34836100" cy="1914047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What is the language of the tweets on the world map?"/>
          <p:cNvSpPr txBox="1"/>
          <p:nvPr/>
        </p:nvSpPr>
        <p:spPr>
          <a:xfrm>
            <a:off x="4609910" y="306483"/>
            <a:ext cx="14585225" cy="8124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4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alphaModFix amt="70264"/>
            <a:extLst/>
          </a:blip>
          <a:srcRect l="14115" r="14103" b="1788"/>
          <a:stretch>
            <a:fillRect/>
          </a:stretch>
        </p:blipFill>
        <p:spPr>
          <a:xfrm>
            <a:off x="317369" y="9153050"/>
            <a:ext cx="2408656" cy="2416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8" extrusionOk="0">
                <a:moveTo>
                  <a:pt x="14161" y="1"/>
                </a:moveTo>
                <a:cubicBezTo>
                  <a:pt x="13230" y="2"/>
                  <a:pt x="12296" y="5"/>
                  <a:pt x="11596" y="15"/>
                </a:cubicBezTo>
                <a:cubicBezTo>
                  <a:pt x="10845" y="25"/>
                  <a:pt x="10343" y="41"/>
                  <a:pt x="10330" y="61"/>
                </a:cubicBezTo>
                <a:cubicBezTo>
                  <a:pt x="10313" y="89"/>
                  <a:pt x="9465" y="105"/>
                  <a:pt x="8257" y="114"/>
                </a:cubicBezTo>
                <a:cubicBezTo>
                  <a:pt x="7696" y="123"/>
                  <a:pt x="7113" y="131"/>
                  <a:pt x="6311" y="135"/>
                </a:cubicBezTo>
                <a:cubicBezTo>
                  <a:pt x="4199" y="147"/>
                  <a:pt x="3417" y="157"/>
                  <a:pt x="2997" y="192"/>
                </a:cubicBezTo>
                <a:cubicBezTo>
                  <a:pt x="2928" y="201"/>
                  <a:pt x="2848" y="208"/>
                  <a:pt x="2794" y="220"/>
                </a:cubicBezTo>
                <a:cubicBezTo>
                  <a:pt x="2482" y="290"/>
                  <a:pt x="2187" y="397"/>
                  <a:pt x="1916" y="532"/>
                </a:cubicBezTo>
                <a:cubicBezTo>
                  <a:pt x="1702" y="648"/>
                  <a:pt x="1495" y="781"/>
                  <a:pt x="1308" y="922"/>
                </a:cubicBezTo>
                <a:cubicBezTo>
                  <a:pt x="1101" y="1087"/>
                  <a:pt x="912" y="1272"/>
                  <a:pt x="756" y="1479"/>
                </a:cubicBezTo>
                <a:cubicBezTo>
                  <a:pt x="673" y="1589"/>
                  <a:pt x="608" y="1684"/>
                  <a:pt x="546" y="1777"/>
                </a:cubicBezTo>
                <a:cubicBezTo>
                  <a:pt x="418" y="1988"/>
                  <a:pt x="299" y="2211"/>
                  <a:pt x="212" y="2433"/>
                </a:cubicBezTo>
                <a:cubicBezTo>
                  <a:pt x="175" y="2541"/>
                  <a:pt x="142" y="2660"/>
                  <a:pt x="105" y="2798"/>
                </a:cubicBezTo>
                <a:cubicBezTo>
                  <a:pt x="60" y="2971"/>
                  <a:pt x="32" y="3097"/>
                  <a:pt x="17" y="3578"/>
                </a:cubicBezTo>
                <a:cubicBezTo>
                  <a:pt x="-10" y="4379"/>
                  <a:pt x="-1" y="6166"/>
                  <a:pt x="24" y="10806"/>
                </a:cubicBezTo>
                <a:cubicBezTo>
                  <a:pt x="56" y="16889"/>
                  <a:pt x="79" y="18421"/>
                  <a:pt x="148" y="18772"/>
                </a:cubicBezTo>
                <a:cubicBezTo>
                  <a:pt x="148" y="18773"/>
                  <a:pt x="148" y="18775"/>
                  <a:pt x="148" y="18776"/>
                </a:cubicBezTo>
                <a:cubicBezTo>
                  <a:pt x="149" y="18782"/>
                  <a:pt x="150" y="18788"/>
                  <a:pt x="152" y="18793"/>
                </a:cubicBezTo>
                <a:cubicBezTo>
                  <a:pt x="162" y="18843"/>
                  <a:pt x="175" y="18893"/>
                  <a:pt x="187" y="18942"/>
                </a:cubicBezTo>
                <a:cubicBezTo>
                  <a:pt x="225" y="19082"/>
                  <a:pt x="271" y="19219"/>
                  <a:pt x="322" y="19350"/>
                </a:cubicBezTo>
                <a:cubicBezTo>
                  <a:pt x="332" y="19373"/>
                  <a:pt x="341" y="19395"/>
                  <a:pt x="351" y="19417"/>
                </a:cubicBezTo>
                <a:cubicBezTo>
                  <a:pt x="394" y="19522"/>
                  <a:pt x="444" y="19623"/>
                  <a:pt x="497" y="19722"/>
                </a:cubicBezTo>
                <a:cubicBezTo>
                  <a:pt x="498" y="19725"/>
                  <a:pt x="499" y="19727"/>
                  <a:pt x="500" y="19729"/>
                </a:cubicBezTo>
                <a:cubicBezTo>
                  <a:pt x="541" y="19804"/>
                  <a:pt x="582" y="19878"/>
                  <a:pt x="628" y="19949"/>
                </a:cubicBezTo>
                <a:cubicBezTo>
                  <a:pt x="893" y="20359"/>
                  <a:pt x="1244" y="20712"/>
                  <a:pt x="1649" y="20988"/>
                </a:cubicBezTo>
                <a:cubicBezTo>
                  <a:pt x="1686" y="21012"/>
                  <a:pt x="1721" y="21039"/>
                  <a:pt x="1759" y="21062"/>
                </a:cubicBezTo>
                <a:cubicBezTo>
                  <a:pt x="1807" y="21092"/>
                  <a:pt x="1856" y="21120"/>
                  <a:pt x="1905" y="21147"/>
                </a:cubicBezTo>
                <a:cubicBezTo>
                  <a:pt x="2032" y="21217"/>
                  <a:pt x="2162" y="21284"/>
                  <a:pt x="2300" y="21339"/>
                </a:cubicBezTo>
                <a:cubicBezTo>
                  <a:pt x="2447" y="21398"/>
                  <a:pt x="2600" y="21446"/>
                  <a:pt x="2759" y="21488"/>
                </a:cubicBezTo>
                <a:cubicBezTo>
                  <a:pt x="2774" y="21492"/>
                  <a:pt x="2789" y="21498"/>
                  <a:pt x="2805" y="21502"/>
                </a:cubicBezTo>
                <a:cubicBezTo>
                  <a:pt x="2834" y="21509"/>
                  <a:pt x="2866" y="21513"/>
                  <a:pt x="2897" y="21520"/>
                </a:cubicBezTo>
                <a:cubicBezTo>
                  <a:pt x="3240" y="21586"/>
                  <a:pt x="4299" y="21600"/>
                  <a:pt x="8673" y="21580"/>
                </a:cubicBezTo>
                <a:cubicBezTo>
                  <a:pt x="15465" y="21549"/>
                  <a:pt x="17954" y="21516"/>
                  <a:pt x="18652" y="21449"/>
                </a:cubicBezTo>
                <a:cubicBezTo>
                  <a:pt x="18844" y="21415"/>
                  <a:pt x="19029" y="21370"/>
                  <a:pt x="19204" y="21314"/>
                </a:cubicBezTo>
                <a:cubicBezTo>
                  <a:pt x="19205" y="21314"/>
                  <a:pt x="19206" y="21314"/>
                  <a:pt x="19207" y="21314"/>
                </a:cubicBezTo>
                <a:cubicBezTo>
                  <a:pt x="19351" y="21262"/>
                  <a:pt x="19501" y="21203"/>
                  <a:pt x="19627" y="21144"/>
                </a:cubicBezTo>
                <a:cubicBezTo>
                  <a:pt x="20228" y="20861"/>
                  <a:pt x="20926" y="20180"/>
                  <a:pt x="21206" y="19602"/>
                </a:cubicBezTo>
                <a:cubicBezTo>
                  <a:pt x="21252" y="19507"/>
                  <a:pt x="21291" y="19423"/>
                  <a:pt x="21327" y="19343"/>
                </a:cubicBezTo>
                <a:cubicBezTo>
                  <a:pt x="21332" y="19329"/>
                  <a:pt x="21339" y="19315"/>
                  <a:pt x="21345" y="19300"/>
                </a:cubicBezTo>
                <a:cubicBezTo>
                  <a:pt x="21353" y="19281"/>
                  <a:pt x="21358" y="19263"/>
                  <a:pt x="21366" y="19244"/>
                </a:cubicBezTo>
                <a:cubicBezTo>
                  <a:pt x="21402" y="19142"/>
                  <a:pt x="21437" y="19029"/>
                  <a:pt x="21473" y="18900"/>
                </a:cubicBezTo>
                <a:cubicBezTo>
                  <a:pt x="21590" y="18375"/>
                  <a:pt x="21588" y="17517"/>
                  <a:pt x="21583" y="14830"/>
                </a:cubicBezTo>
                <a:cubicBezTo>
                  <a:pt x="21579" y="12837"/>
                  <a:pt x="21559" y="9335"/>
                  <a:pt x="21537" y="7052"/>
                </a:cubicBezTo>
                <a:lnTo>
                  <a:pt x="21512" y="4460"/>
                </a:lnTo>
                <a:cubicBezTo>
                  <a:pt x="21486" y="3354"/>
                  <a:pt x="21443" y="2848"/>
                  <a:pt x="21362" y="2535"/>
                </a:cubicBezTo>
                <a:lnTo>
                  <a:pt x="21330" y="2443"/>
                </a:lnTo>
                <a:cubicBezTo>
                  <a:pt x="21134" y="1904"/>
                  <a:pt x="20814" y="1428"/>
                  <a:pt x="20420" y="1046"/>
                </a:cubicBezTo>
                <a:cubicBezTo>
                  <a:pt x="20380" y="1009"/>
                  <a:pt x="20338" y="973"/>
                  <a:pt x="20296" y="936"/>
                </a:cubicBezTo>
                <a:cubicBezTo>
                  <a:pt x="20253" y="899"/>
                  <a:pt x="20212" y="862"/>
                  <a:pt x="20167" y="827"/>
                </a:cubicBezTo>
                <a:cubicBezTo>
                  <a:pt x="20095" y="770"/>
                  <a:pt x="20020" y="715"/>
                  <a:pt x="19943" y="663"/>
                </a:cubicBezTo>
                <a:cubicBezTo>
                  <a:pt x="19916" y="645"/>
                  <a:pt x="19890" y="624"/>
                  <a:pt x="19862" y="607"/>
                </a:cubicBezTo>
                <a:cubicBezTo>
                  <a:pt x="19791" y="561"/>
                  <a:pt x="19718" y="519"/>
                  <a:pt x="19645" y="479"/>
                </a:cubicBezTo>
                <a:cubicBezTo>
                  <a:pt x="19555" y="432"/>
                  <a:pt x="19461" y="386"/>
                  <a:pt x="19367" y="348"/>
                </a:cubicBezTo>
                <a:cubicBezTo>
                  <a:pt x="19362" y="346"/>
                  <a:pt x="19358" y="343"/>
                  <a:pt x="19353" y="341"/>
                </a:cubicBezTo>
                <a:cubicBezTo>
                  <a:pt x="19352" y="340"/>
                  <a:pt x="19351" y="341"/>
                  <a:pt x="19349" y="341"/>
                </a:cubicBezTo>
                <a:cubicBezTo>
                  <a:pt x="19224" y="291"/>
                  <a:pt x="19096" y="249"/>
                  <a:pt x="18965" y="217"/>
                </a:cubicBezTo>
                <a:cubicBezTo>
                  <a:pt x="18738" y="160"/>
                  <a:pt x="18505" y="88"/>
                  <a:pt x="18446" y="57"/>
                </a:cubicBezTo>
                <a:cubicBezTo>
                  <a:pt x="18379" y="22"/>
                  <a:pt x="16734" y="7"/>
                  <a:pt x="14975" y="4"/>
                </a:cubicBezTo>
                <a:cubicBezTo>
                  <a:pt x="14689" y="4"/>
                  <a:pt x="14466" y="0"/>
                  <a:pt x="14175" y="1"/>
                </a:cubicBezTo>
                <a:lnTo>
                  <a:pt x="14161" y="1"/>
                </a:ln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95" name="6"/>
          <p:cNvSpPr txBox="1"/>
          <p:nvPr/>
        </p:nvSpPr>
        <p:spPr>
          <a:xfrm>
            <a:off x="1291306" y="9928598"/>
            <a:ext cx="663982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200">
                <a:solidFill>
                  <a:srgbClr val="145886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196" name="Answer Choices……"/>
          <p:cNvSpPr txBox="1"/>
          <p:nvPr/>
        </p:nvSpPr>
        <p:spPr>
          <a:xfrm>
            <a:off x="2673595" y="8340798"/>
            <a:ext cx="4271290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defRPr sz="3600" i="1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Answer Choices…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Arabic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English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Japanese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Portuguese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Spanish</a:t>
            </a:r>
          </a:p>
          <a:p>
            <a:pPr defTabSz="821531">
              <a:defRPr sz="3600">
                <a:solidFill>
                  <a:srgbClr val="F6F6F6"/>
                </a:solidFill>
                <a:effectLst>
                  <a:outerShdw blurRad="12700" dist="63500" dir="1920000" rotWithShape="0">
                    <a:srgbClr val="000000"/>
                  </a:outerShdw>
                </a:effectLst>
              </a:defRPr>
            </a:pPr>
            <a:r>
              <a:t>Tagalog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alphaModFix amt="30215"/>
            <a:extLst/>
          </a:blip>
          <a:stretch>
            <a:fillRect/>
          </a:stretch>
        </p:blipFill>
        <p:spPr>
          <a:xfrm>
            <a:off x="-8746118" y="-10510786"/>
            <a:ext cx="52466287" cy="3044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 Shot 2019-05-28 at 6.51.59 PM.png" descr="Screen Shot 2019-05-28 at 6.51.59 PM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713" y="3832857"/>
            <a:ext cx="7975601" cy="4465983"/>
          </a:xfrm>
          <a:prstGeom prst="rect">
            <a:avLst/>
          </a:prstGeom>
        </p:spPr>
      </p:pic>
      <p:pic>
        <p:nvPicPr>
          <p:cNvPr id="200" name="Screen Shot 2019-05-28 at 6.52.15 PM.png" descr="Screen Shot 2019-05-28 at 6.52.15 PM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04207" y="3831491"/>
            <a:ext cx="7975601" cy="4468714"/>
          </a:xfrm>
          <a:prstGeom prst="rect">
            <a:avLst/>
          </a:prstGeom>
        </p:spPr>
      </p:pic>
      <p:pic>
        <p:nvPicPr>
          <p:cNvPr id="201" name="Screen Shot 2019-05-28 at 6.52.28 PM.png" descr="Screen Shot 2019-05-28 at 6.52.28 PM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51701" y="3828366"/>
            <a:ext cx="7975601" cy="4474965"/>
          </a:xfrm>
          <a:prstGeom prst="rect">
            <a:avLst/>
          </a:prstGeom>
        </p:spPr>
      </p:pic>
      <p:pic>
        <p:nvPicPr>
          <p:cNvPr id="202" name="Screen Shot 2019-05-28 at 6.52.49 PM.png" descr="Screen Shot 2019-05-28 at 6.52.49 PM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6698" y="8392293"/>
            <a:ext cx="7975601" cy="4456212"/>
          </a:xfrm>
          <a:prstGeom prst="rect">
            <a:avLst/>
          </a:prstGeom>
        </p:spPr>
      </p:pic>
      <p:pic>
        <p:nvPicPr>
          <p:cNvPr id="203" name="Screen Shot 2019-05-28 at 6.53.03 PM.png" descr="Screen Shot 2019-05-28 at 6.53.03 PM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04207" y="8382916"/>
            <a:ext cx="7975601" cy="4474966"/>
          </a:xfrm>
          <a:prstGeom prst="rect">
            <a:avLst/>
          </a:prstGeom>
        </p:spPr>
      </p:pic>
      <p:pic>
        <p:nvPicPr>
          <p:cNvPr id="204" name="Screen Shot 2019-05-28 at 6.53.15 PM.png" descr="Screen Shot 2019-05-28 at 6.53.15 PM.png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251701" y="8389167"/>
            <a:ext cx="7975601" cy="4462464"/>
          </a:xfrm>
          <a:prstGeom prst="rect">
            <a:avLst/>
          </a:prstGeom>
        </p:spPr>
      </p:pic>
      <p:pic>
        <p:nvPicPr>
          <p:cNvPr id="205" name="Image" descr="Imag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5499" y="845418"/>
            <a:ext cx="10521104" cy="2909812"/>
          </a:xfrm>
          <a:prstGeom prst="rect">
            <a:avLst/>
          </a:prstGeom>
        </p:spPr>
      </p:pic>
      <p:sp>
        <p:nvSpPr>
          <p:cNvPr id="206" name="What is the language of the tweets on the world map?"/>
          <p:cNvSpPr txBox="1"/>
          <p:nvPr/>
        </p:nvSpPr>
        <p:spPr>
          <a:xfrm>
            <a:off x="10843750" y="922007"/>
            <a:ext cx="7975601" cy="275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90000"/>
              </a:lnSpc>
              <a:defRPr sz="6000"/>
            </a:lvl1pPr>
          </a:lstStyle>
          <a:p>
            <a:r>
              <a:t>What is the language of the tweets on the world map?</a:t>
            </a:r>
          </a:p>
        </p:txBody>
      </p:sp>
      <p:pic>
        <p:nvPicPr>
          <p:cNvPr id="207" name="Source: https://www.omnisci.com/demos/tweetmap" descr="Source: https://www.omnisci.com/demos/tweetmap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81423" y="2916064"/>
            <a:ext cx="8176058" cy="603175"/>
          </a:xfrm>
          <a:prstGeom prst="rect">
            <a:avLst/>
          </a:prstGeom>
        </p:spPr>
      </p:pic>
      <p:pic>
        <p:nvPicPr>
          <p:cNvPr id="208" name="6 Minute Timer.mp4" descr="6 Minute Time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8953799" y="819446"/>
            <a:ext cx="5242764" cy="294905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10158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795</Words>
  <Application>Microsoft Macintosh PowerPoint</Application>
  <PresentationFormat>Custom</PresentationFormat>
  <Paragraphs>402</Paragraphs>
  <Slides>62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Gill Sans</vt:lpstr>
      <vt:lpstr>Helvetica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Robinson</cp:lastModifiedBy>
  <cp:revision>2</cp:revision>
  <dcterms:modified xsi:type="dcterms:W3CDTF">2019-07-08T14:54:34Z</dcterms:modified>
</cp:coreProperties>
</file>