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6"/>
  </p:normalViewPr>
  <p:slideViewPr>
    <p:cSldViewPr snapToGrid="0" snapToObjects="1">
      <p:cViewPr varScale="1">
        <p:scale>
          <a:sx n="51" d="100"/>
          <a:sy n="51" d="100"/>
        </p:scale>
        <p:origin x="4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353" y="13019484"/>
            <a:ext cx="472568" cy="5619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creen Shot 2019-07-07 at 9.52.34 AM.png" descr="Screen Shot 2019-07-07 at 9.52.34 AM.png"/>
          <p:cNvPicPr>
            <a:picLocks/>
          </p:cNvPicPr>
          <p:nvPr/>
        </p:nvPicPr>
        <p:blipFill>
          <a:blip r:embed="rId2">
            <a:alphaModFix amt="47545"/>
            <a:extLst/>
          </a:blip>
          <a:stretch>
            <a:fillRect/>
          </a:stretch>
        </p:blipFill>
        <p:spPr>
          <a:xfrm>
            <a:off x="-507659" y="-616963"/>
            <a:ext cx="25766141" cy="1496262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27" name="Unit Resources"/>
          <p:cNvSpPr txBox="1"/>
          <p:nvPr/>
        </p:nvSpPr>
        <p:spPr>
          <a:xfrm>
            <a:off x="87173" y="6017581"/>
            <a:ext cx="24209653" cy="1680838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Unit Resources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https://statisticalatlas.com/United-States/Overview"/>
          <p:cNvSpPr txBox="1"/>
          <p:nvPr/>
        </p:nvSpPr>
        <p:spPr>
          <a:xfrm>
            <a:off x="135915" y="74522"/>
            <a:ext cx="24112170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700"/>
            </a:lvl1pPr>
          </a:lstStyle>
          <a:p>
            <a:r>
              <a:t>https://statisticalatlas.com/United-States/Overview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201" t="14073" r="5963" b="11607"/>
          <a:stretch>
            <a:fillRect/>
          </a:stretch>
        </p:blipFill>
        <p:spPr>
          <a:xfrm>
            <a:off x="-319286" y="1615861"/>
            <a:ext cx="25022703" cy="13369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104" t="13788" r="14104" b="15630"/>
          <a:stretch>
            <a:fillRect/>
          </a:stretch>
        </p:blipFill>
        <p:spPr>
          <a:xfrm>
            <a:off x="2640527" y="1547040"/>
            <a:ext cx="19103089" cy="1199438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https://statisticalatlas.com/United-States/Overview"/>
          <p:cNvSpPr txBox="1"/>
          <p:nvPr/>
        </p:nvSpPr>
        <p:spPr>
          <a:xfrm>
            <a:off x="135915" y="74522"/>
            <a:ext cx="24112170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700"/>
            </a:lvl1pPr>
          </a:lstStyle>
          <a:p>
            <a:r>
              <a:t>https://statisticalatlas.com/United-States/Overview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19-05-28 at 11.07.52 PM.png" descr="Screen Shot 2019-05-28 at 11.07.52 PM.png"/>
          <p:cNvPicPr>
            <a:picLocks noChangeAspect="1"/>
          </p:cNvPicPr>
          <p:nvPr/>
        </p:nvPicPr>
        <p:blipFill>
          <a:blip r:embed="rId2">
            <a:extLst/>
          </a:blip>
          <a:srcRect l="10973" t="11101" r="59976" b="10028"/>
          <a:stretch>
            <a:fillRect/>
          </a:stretch>
        </p:blipFill>
        <p:spPr>
          <a:xfrm>
            <a:off x="966814" y="1686476"/>
            <a:ext cx="6669495" cy="11564108"/>
          </a:xfrm>
          <a:prstGeom prst="rect">
            <a:avLst/>
          </a:prstGeom>
          <a:ln w="3175">
            <a:solidFill>
              <a:srgbClr val="5E5E5E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2" name="Screen Shot 2019-05-28 at 11.09.38 PM.png" descr="Screen Shot 2019-05-28 at 11.09.38 PM.png"/>
          <p:cNvPicPr>
            <a:picLocks noChangeAspect="1"/>
          </p:cNvPicPr>
          <p:nvPr/>
        </p:nvPicPr>
        <p:blipFill>
          <a:blip r:embed="rId3">
            <a:extLst/>
          </a:blip>
          <a:srcRect l="11060" t="9981" r="59963" b="11758"/>
          <a:stretch>
            <a:fillRect/>
          </a:stretch>
        </p:blipFill>
        <p:spPr>
          <a:xfrm>
            <a:off x="8857257" y="1716440"/>
            <a:ext cx="6669496" cy="11504391"/>
          </a:xfrm>
          <a:prstGeom prst="rect">
            <a:avLst/>
          </a:prstGeom>
          <a:ln w="3175">
            <a:solidFill>
              <a:srgbClr val="5E5E5E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3" name="Screen Shot 2019-05-28 at 11.10.36 PM.png" descr="Screen Shot 2019-05-28 at 11.10.36 PM.png"/>
          <p:cNvPicPr>
            <a:picLocks noChangeAspect="1"/>
          </p:cNvPicPr>
          <p:nvPr/>
        </p:nvPicPr>
        <p:blipFill>
          <a:blip r:embed="rId4">
            <a:extLst/>
          </a:blip>
          <a:srcRect l="11091" t="10861" r="59897" b="10861"/>
          <a:stretch>
            <a:fillRect/>
          </a:stretch>
        </p:blipFill>
        <p:spPr>
          <a:xfrm>
            <a:off x="16747701" y="1722195"/>
            <a:ext cx="6669495" cy="11492902"/>
          </a:xfrm>
          <a:prstGeom prst="rect">
            <a:avLst/>
          </a:prstGeom>
          <a:ln w="3175">
            <a:solidFill>
              <a:srgbClr val="5E5E5E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74" name="https://statisticalatlas.com/United-States/Overview"/>
          <p:cNvSpPr txBox="1"/>
          <p:nvPr/>
        </p:nvSpPr>
        <p:spPr>
          <a:xfrm>
            <a:off x="135915" y="74522"/>
            <a:ext cx="24112170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7700"/>
            </a:lvl1pPr>
          </a:lstStyle>
          <a:p>
            <a:r>
              <a:t>https://statisticalatlas.com/United-States/Overview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opulation Reference Bureau"/>
          <p:cNvSpPr txBox="1"/>
          <p:nvPr/>
        </p:nvSpPr>
        <p:spPr>
          <a:xfrm>
            <a:off x="96704" y="69255"/>
            <a:ext cx="24190593" cy="168083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Population Reference Bureau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992" r="3992" b="18286"/>
          <a:stretch>
            <a:fillRect/>
          </a:stretch>
        </p:blipFill>
        <p:spPr>
          <a:xfrm>
            <a:off x="59963" y="1813820"/>
            <a:ext cx="24264074" cy="11821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979" r="8923"/>
          <a:stretch>
            <a:fillRect/>
          </a:stretch>
        </p:blipFill>
        <p:spPr>
          <a:xfrm>
            <a:off x="17129963" y="7851327"/>
            <a:ext cx="6580141" cy="5648225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8053" y="-3539851"/>
            <a:ext cx="25860106" cy="19848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012" t="945" r="1012" b="84593"/>
          <a:stretch>
            <a:fillRect/>
          </a:stretch>
        </p:blipFill>
        <p:spPr>
          <a:xfrm>
            <a:off x="66537" y="80696"/>
            <a:ext cx="24250849" cy="274711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ctangle"/>
          <p:cNvSpPr/>
          <p:nvPr/>
        </p:nvSpPr>
        <p:spPr>
          <a:xfrm>
            <a:off x="16116802" y="1950753"/>
            <a:ext cx="9213228" cy="24738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3" name="Rectangle"/>
          <p:cNvSpPr/>
          <p:nvPr/>
        </p:nvSpPr>
        <p:spPr>
          <a:xfrm>
            <a:off x="19447988" y="2952519"/>
            <a:ext cx="9213228" cy="133283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0284" t="38516" r="4404" b="15244"/>
          <a:stretch>
            <a:fillRect/>
          </a:stretch>
        </p:blipFill>
        <p:spPr>
          <a:xfrm>
            <a:off x="19328760" y="5632481"/>
            <a:ext cx="3437861" cy="7968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5650" t="10743" r="3348" b="62991"/>
          <a:stretch>
            <a:fillRect/>
          </a:stretch>
        </p:blipFill>
        <p:spPr>
          <a:xfrm>
            <a:off x="17727568" y="1493891"/>
            <a:ext cx="6640209" cy="4317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https://www.pewresearch.org"/>
          <p:cNvSpPr txBox="1"/>
          <p:nvPr/>
        </p:nvSpPr>
        <p:spPr>
          <a:xfrm>
            <a:off x="11551483" y="9748809"/>
            <a:ext cx="12202618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6700"/>
            </a:lvl1pPr>
          </a:lstStyle>
          <a:p>
            <a:r>
              <a:t>https://www.pewresearch.org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001" t="19345" r="13001" b="36205"/>
          <a:stretch>
            <a:fillRect/>
          </a:stretch>
        </p:blipFill>
        <p:spPr>
          <a:xfrm>
            <a:off x="485108" y="8224970"/>
            <a:ext cx="10967111" cy="420733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9" name="https://www.ethnologue.com"/>
          <p:cNvSpPr txBox="1"/>
          <p:nvPr/>
        </p:nvSpPr>
        <p:spPr>
          <a:xfrm>
            <a:off x="11449994" y="4142904"/>
            <a:ext cx="11956709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6700"/>
            </a:lvl1pPr>
          </a:lstStyle>
          <a:p>
            <a:r>
              <a:t>https://www.ethnologue.com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6207" t="14429" r="15681" b="36133"/>
          <a:stretch>
            <a:fillRect/>
          </a:stretch>
        </p:blipFill>
        <p:spPr>
          <a:xfrm>
            <a:off x="485108" y="2180716"/>
            <a:ext cx="10967110" cy="508378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1" name="Cultural Patterns and Processes"/>
          <p:cNvSpPr txBox="1"/>
          <p:nvPr/>
        </p:nvSpPr>
        <p:spPr>
          <a:xfrm>
            <a:off x="42458" y="31155"/>
            <a:ext cx="24209654" cy="168083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Cultural Patterns and Processes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0053" t="19485" r="9563" b="15736"/>
          <a:stretch>
            <a:fillRect/>
          </a:stretch>
        </p:blipFill>
        <p:spPr>
          <a:xfrm>
            <a:off x="-170322" y="1661317"/>
            <a:ext cx="24898069" cy="1281417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ttps://www.pewresearch.org"/>
          <p:cNvSpPr txBox="1"/>
          <p:nvPr/>
        </p:nvSpPr>
        <p:spPr>
          <a:xfrm>
            <a:off x="3393592" y="-61372"/>
            <a:ext cx="17596816" cy="1618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9700"/>
            </a:lvl1pPr>
          </a:lstStyle>
          <a:p>
            <a:r>
              <a:t>https://www.pewresearch.org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20" y="50917"/>
            <a:ext cx="24227360" cy="13614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https://www.facebook.com/pg/VoxBorders/videos/?ref=page_internal"/>
          <p:cNvSpPr txBox="1"/>
          <p:nvPr/>
        </p:nvSpPr>
        <p:spPr>
          <a:xfrm>
            <a:off x="8698174" y="3644957"/>
            <a:ext cx="15607845" cy="139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100"/>
            </a:lvl1pPr>
          </a:lstStyle>
          <a:p>
            <a:r>
              <a:t>https://www.facebook.com/pg/VoxBorders/videos/?ref=page_internal</a:t>
            </a:r>
          </a:p>
        </p:txBody>
      </p:sp>
      <p:sp>
        <p:nvSpPr>
          <p:cNvPr id="199" name="https://www.vox.com/a/borders"/>
          <p:cNvSpPr txBox="1"/>
          <p:nvPr/>
        </p:nvSpPr>
        <p:spPr>
          <a:xfrm>
            <a:off x="8642933" y="2377672"/>
            <a:ext cx="15718327" cy="76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100"/>
            </a:lvl1pPr>
          </a:lstStyle>
          <a:p>
            <a:r>
              <a:t>https://www.vox.com/a/borders</a:t>
            </a:r>
          </a:p>
        </p:txBody>
      </p:sp>
      <p:sp>
        <p:nvSpPr>
          <p:cNvPr id="200" name="https://www.youtube.com/watch?v=-dVwv4wPA88&amp;list=PLJ8cMiYb3G5dRe4rC7m8jDaqodjZeLzCZ"/>
          <p:cNvSpPr txBox="1"/>
          <p:nvPr/>
        </p:nvSpPr>
        <p:spPr>
          <a:xfrm>
            <a:off x="8687142" y="5477392"/>
            <a:ext cx="15629909" cy="1397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4100"/>
            </a:lvl1pPr>
          </a:lstStyle>
          <a:p>
            <a:r>
              <a:t>https://www.youtube.com/watch?v=-dVwv4wPA88&amp;list=PLJ8cMiYb3G5dRe4rC7m8jDaqodjZeLzCZ</a:t>
            </a:r>
          </a:p>
        </p:txBody>
      </p:sp>
      <p:sp>
        <p:nvSpPr>
          <p:cNvPr id="201" name="redistrictinggame.org"/>
          <p:cNvSpPr txBox="1"/>
          <p:nvPr/>
        </p:nvSpPr>
        <p:spPr>
          <a:xfrm>
            <a:off x="16107547" y="9757914"/>
            <a:ext cx="15498596" cy="1060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6100"/>
            </a:lvl1pPr>
          </a:lstStyle>
          <a:p>
            <a:r>
              <a:t>redistrictinggame.org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961" t="13860" r="14961" b="8888"/>
          <a:stretch>
            <a:fillRect/>
          </a:stretch>
        </p:blipFill>
        <p:spPr>
          <a:xfrm>
            <a:off x="214334" y="7450161"/>
            <a:ext cx="8062012" cy="567582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3" name="30624243_430257074068836_5271988844495896576_n.jpg" descr="30624243_430257074068836_5271988844495896576_n.jpg"/>
          <p:cNvPicPr>
            <a:picLocks noChangeAspect="1"/>
          </p:cNvPicPr>
          <p:nvPr/>
        </p:nvPicPr>
        <p:blipFill>
          <a:blip r:embed="rId3">
            <a:extLst/>
          </a:blip>
          <a:srcRect b="34915"/>
          <a:stretch>
            <a:fillRect/>
          </a:stretch>
        </p:blipFill>
        <p:spPr>
          <a:xfrm>
            <a:off x="214731" y="2003074"/>
            <a:ext cx="8061203" cy="524659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4" name="Political Patterns and Processes"/>
          <p:cNvSpPr txBox="1"/>
          <p:nvPr/>
        </p:nvSpPr>
        <p:spPr>
          <a:xfrm>
            <a:off x="87173" y="115488"/>
            <a:ext cx="24209653" cy="168083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Political Patterns and Processes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7779" y="7450497"/>
            <a:ext cx="7548441" cy="567503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https://www.nass.usda.gov/Publications/AgCensus/2017/Online_Resources/Ag_Atlas_Maps/"/>
          <p:cNvSpPr txBox="1"/>
          <p:nvPr/>
        </p:nvSpPr>
        <p:spPr>
          <a:xfrm>
            <a:off x="16124017" y="2838423"/>
            <a:ext cx="8112466" cy="418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5200"/>
            </a:lvl1pPr>
          </a:lstStyle>
          <a:p>
            <a:r>
              <a:t>https://www.nass.usda.gov/Publications/AgCensus/2017/Online_Resources/Ag_Atlas_Maps/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272" t="18921" r="7272" b="17652"/>
          <a:stretch>
            <a:fillRect/>
          </a:stretch>
        </p:blipFill>
        <p:spPr>
          <a:xfrm>
            <a:off x="198375" y="2618898"/>
            <a:ext cx="9761022" cy="46269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5095" t="21401" r="23858" b="16905"/>
          <a:stretch>
            <a:fillRect/>
          </a:stretch>
        </p:blipFill>
        <p:spPr>
          <a:xfrm>
            <a:off x="10045955" y="2619890"/>
            <a:ext cx="5991677" cy="462477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0" name="https://www.vox.com/2014/11/3/18092700/what-is-genetically-modified-food"/>
          <p:cNvSpPr txBox="1"/>
          <p:nvPr/>
        </p:nvSpPr>
        <p:spPr>
          <a:xfrm>
            <a:off x="10317517" y="8829852"/>
            <a:ext cx="13764502" cy="369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7700"/>
            </a:lvl1pPr>
          </a:lstStyle>
          <a:p>
            <a:r>
              <a:t>https://www.vox.com/2014/11/3/18092700/what-is-genetically-modified-food</a:t>
            </a:r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270" t="13912" r="54788" b="57060"/>
          <a:stretch>
            <a:fillRect/>
          </a:stretch>
        </p:blipFill>
        <p:spPr>
          <a:xfrm>
            <a:off x="125350" y="7890157"/>
            <a:ext cx="9907117" cy="557529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2" name="Agriculture and Rural Land-Use…"/>
          <p:cNvSpPr txBox="1"/>
          <p:nvPr/>
        </p:nvSpPr>
        <p:spPr>
          <a:xfrm>
            <a:off x="87173" y="120394"/>
            <a:ext cx="24209653" cy="2367316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80000"/>
              </a:lnSpc>
              <a:spcBef>
                <a:spcPts val="5900"/>
              </a:spcBef>
              <a:defRPr sz="10000"/>
            </a:pPr>
            <a:r>
              <a:t>Agriculture and Rural Land-Use</a:t>
            </a:r>
          </a:p>
          <a:p>
            <a:pPr defTabSz="821531">
              <a:defRPr sz="6300"/>
            </a:pPr>
            <a:r>
              <a:t>Patterns and Processes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source for ALL Units"/>
          <p:cNvSpPr txBox="1"/>
          <p:nvPr/>
        </p:nvSpPr>
        <p:spPr>
          <a:xfrm>
            <a:off x="42458" y="56555"/>
            <a:ext cx="24209654" cy="168083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Resource for ALL Units</a:t>
            </a:r>
          </a:p>
        </p:txBody>
      </p:sp>
      <p:pic>
        <p:nvPicPr>
          <p:cNvPr id="130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2328" y="1684940"/>
            <a:ext cx="3775572" cy="376287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1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35442" y="5194769"/>
            <a:ext cx="4249461" cy="834247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2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85892" y="1980239"/>
            <a:ext cx="6027140" cy="1155700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3" name="Screen Shot 2019-07-07 at 9.52.34 AM.png" descr="Screen Shot 2019-07-07 at 9.52.34 AM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218" y="1981827"/>
            <a:ext cx="13371247" cy="1155382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4" name="Image" descr="Imag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8489" y="2585464"/>
            <a:ext cx="6026945" cy="4355068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-847756" y="8307943"/>
            <a:ext cx="15393367" cy="4319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346" t="13904" r="4346" b="13904"/>
          <a:stretch>
            <a:fillRect/>
          </a:stretch>
        </p:blipFill>
        <p:spPr>
          <a:xfrm>
            <a:off x="310312" y="9039124"/>
            <a:ext cx="8937339" cy="451287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5" name="http://www.nytimes.com/projects/census/2010/map.html"/>
          <p:cNvSpPr txBox="1"/>
          <p:nvPr/>
        </p:nvSpPr>
        <p:spPr>
          <a:xfrm>
            <a:off x="9324239" y="10295371"/>
            <a:ext cx="14759043" cy="200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6000"/>
            </a:lvl1pPr>
          </a:lstStyle>
          <a:p>
            <a:r>
              <a:t>http://www.nytimes.com/projects/census/2010/map.html</a:t>
            </a:r>
          </a:p>
        </p:txBody>
      </p:sp>
      <p:sp>
        <p:nvSpPr>
          <p:cNvPr id="216" name="http://www.worldcitiescultureforum.com"/>
          <p:cNvSpPr txBox="1"/>
          <p:nvPr/>
        </p:nvSpPr>
        <p:spPr>
          <a:xfrm>
            <a:off x="9255528" y="5025852"/>
            <a:ext cx="1489646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6000"/>
            </a:lvl1pPr>
          </a:lstStyle>
          <a:p>
            <a:r>
              <a:t>http://www.worldcitiescultureforum.com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320" t="16728" r="12320" b="9563"/>
          <a:stretch>
            <a:fillRect/>
          </a:stretch>
        </p:blipFill>
        <p:spPr>
          <a:xfrm>
            <a:off x="311304" y="2765313"/>
            <a:ext cx="8935303" cy="558154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8" name="Cities and Urban Land…"/>
          <p:cNvSpPr txBox="1"/>
          <p:nvPr/>
        </p:nvSpPr>
        <p:spPr>
          <a:xfrm>
            <a:off x="87173" y="80054"/>
            <a:ext cx="24209653" cy="236731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80000"/>
              </a:lnSpc>
              <a:spcBef>
                <a:spcPts val="5900"/>
              </a:spcBef>
              <a:defRPr sz="10000"/>
            </a:pPr>
            <a:r>
              <a:t>Cities and Urban Land</a:t>
            </a:r>
          </a:p>
          <a:p>
            <a:pPr defTabSz="821531">
              <a:defRPr sz="6300"/>
            </a:pPr>
            <a:r>
              <a:t>Patterns and Processes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ttp://www.gapminder.org"/>
          <p:cNvSpPr txBox="1"/>
          <p:nvPr/>
        </p:nvSpPr>
        <p:spPr>
          <a:xfrm>
            <a:off x="9576448" y="4742689"/>
            <a:ext cx="14430503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9000"/>
            </a:lvl1pPr>
          </a:lstStyle>
          <a:p>
            <a:r>
              <a:t>http://www.gapminder.org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344" t="13763" r="6196" b="13763"/>
          <a:stretch>
            <a:fillRect/>
          </a:stretch>
        </p:blipFill>
        <p:spPr>
          <a:xfrm>
            <a:off x="307117" y="3136825"/>
            <a:ext cx="9144003" cy="473107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0867" t="14200" r="10867" b="29011"/>
          <a:stretch>
            <a:fillRect/>
          </a:stretch>
        </p:blipFill>
        <p:spPr>
          <a:xfrm>
            <a:off x="307117" y="8591420"/>
            <a:ext cx="9144003" cy="423735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3" name="http://atlas.cid.harvard.edu"/>
          <p:cNvSpPr txBox="1"/>
          <p:nvPr/>
        </p:nvSpPr>
        <p:spPr>
          <a:xfrm>
            <a:off x="9490900" y="9950427"/>
            <a:ext cx="14911706" cy="151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9000"/>
            </a:lvl1pPr>
          </a:lstStyle>
          <a:p>
            <a:r>
              <a:t>http://atlas.cid.harvard.edu</a:t>
            </a:r>
          </a:p>
        </p:txBody>
      </p:sp>
      <p:sp>
        <p:nvSpPr>
          <p:cNvPr id="224" name="Industrial and Economic Development…"/>
          <p:cNvSpPr txBox="1"/>
          <p:nvPr/>
        </p:nvSpPr>
        <p:spPr>
          <a:xfrm>
            <a:off x="87173" y="39712"/>
            <a:ext cx="24209653" cy="2367315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80000"/>
              </a:lnSpc>
              <a:spcBef>
                <a:spcPts val="5900"/>
              </a:spcBef>
              <a:defRPr sz="10000"/>
            </a:pPr>
            <a:r>
              <a:t>Industrial and Economic Development</a:t>
            </a:r>
          </a:p>
          <a:p>
            <a:pPr defTabSz="821531">
              <a:defRPr sz="6300"/>
            </a:pPr>
            <a:r>
              <a:t>Patterns and Processes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DSC_0209.JPG" descr="DSC_02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4728" y="-2028987"/>
            <a:ext cx="24733456" cy="1655710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Agriculture"/>
          <p:cNvSpPr/>
          <p:nvPr/>
        </p:nvSpPr>
        <p:spPr>
          <a:xfrm>
            <a:off x="-233507" y="11977337"/>
            <a:ext cx="24851013" cy="1785938"/>
          </a:xfrm>
          <a:prstGeom prst="rect">
            <a:avLst/>
          </a:prstGeom>
          <a:solidFill>
            <a:srgbClr val="1B6B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defTabSz="821531">
              <a:defRPr sz="7400" b="0" cap="all" spc="1184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Agriculture</a:t>
            </a:r>
          </a:p>
        </p:txBody>
      </p:sp>
      <p:sp>
        <p:nvSpPr>
          <p:cNvPr id="228" name="Bilbao, Spain"/>
          <p:cNvSpPr txBox="1"/>
          <p:nvPr/>
        </p:nvSpPr>
        <p:spPr>
          <a:xfrm>
            <a:off x="20092339" y="12438505"/>
            <a:ext cx="38900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Bilbao, Spain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creen Shot 2016-04-17 at 9.19.08 AM.png" descr="Screen Shot 2016-04-17 at 9.19.08 AM.png"/>
          <p:cNvPicPr>
            <a:picLocks noChangeAspect="1"/>
          </p:cNvPicPr>
          <p:nvPr/>
        </p:nvPicPr>
        <p:blipFill>
          <a:blip r:embed="rId2">
            <a:extLst/>
          </a:blip>
          <a:srcRect l="28351" t="22630" r="17271" b="13384"/>
          <a:stretch>
            <a:fillRect/>
          </a:stretch>
        </p:blipFill>
        <p:spPr>
          <a:xfrm>
            <a:off x="206538" y="194617"/>
            <a:ext cx="7594648" cy="574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 Shot 2016-04-17 at 9.19.34 AM.png" descr="Screen Shot 2016-04-17 at 9.19.34 AM.png"/>
          <p:cNvPicPr>
            <a:picLocks noChangeAspect="1"/>
          </p:cNvPicPr>
          <p:nvPr/>
        </p:nvPicPr>
        <p:blipFill>
          <a:blip r:embed="rId3">
            <a:extLst/>
          </a:blip>
          <a:srcRect l="28387" t="22603" r="17347" b="13542"/>
          <a:stretch>
            <a:fillRect/>
          </a:stretch>
        </p:blipFill>
        <p:spPr>
          <a:xfrm>
            <a:off x="8394700" y="194617"/>
            <a:ext cx="7594647" cy="574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 Shot 2016-04-17 at 9.21.48 AM.png" descr="Screen Shot 2016-04-17 at 9.21.48 AM.png"/>
          <p:cNvPicPr>
            <a:picLocks noChangeAspect="1"/>
          </p:cNvPicPr>
          <p:nvPr/>
        </p:nvPicPr>
        <p:blipFill>
          <a:blip r:embed="rId4">
            <a:extLst/>
          </a:blip>
          <a:srcRect l="28387" t="22603" r="17347" b="13542"/>
          <a:stretch>
            <a:fillRect/>
          </a:stretch>
        </p:blipFill>
        <p:spPr>
          <a:xfrm>
            <a:off x="16582861" y="194617"/>
            <a:ext cx="7594647" cy="574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Screen Shot 2016-04-17 at 9.19.24 AM.png" descr="Screen Shot 2016-04-17 at 9.19.24 AM.png"/>
          <p:cNvPicPr>
            <a:picLocks noChangeAspect="1"/>
          </p:cNvPicPr>
          <p:nvPr/>
        </p:nvPicPr>
        <p:blipFill>
          <a:blip r:embed="rId5">
            <a:extLst/>
          </a:blip>
          <a:srcRect l="28277" t="22451" r="17439" b="13673"/>
          <a:stretch>
            <a:fillRect/>
          </a:stretch>
        </p:blipFill>
        <p:spPr>
          <a:xfrm>
            <a:off x="206538" y="7895361"/>
            <a:ext cx="7594648" cy="574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 Shot 2016-04-17 at 9.19.50 AM.png" descr="Screen Shot 2016-04-17 at 9.19.50 AM.png"/>
          <p:cNvPicPr>
            <a:picLocks noChangeAspect="1"/>
          </p:cNvPicPr>
          <p:nvPr/>
        </p:nvPicPr>
        <p:blipFill>
          <a:blip r:embed="rId6">
            <a:extLst/>
          </a:blip>
          <a:srcRect l="28024" t="22603" r="17710" b="13542"/>
          <a:stretch>
            <a:fillRect/>
          </a:stretch>
        </p:blipFill>
        <p:spPr>
          <a:xfrm>
            <a:off x="8394700" y="7895361"/>
            <a:ext cx="7594647" cy="5740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reen Shot 2016-04-17 at 9.20.01 AM.png" descr="Screen Shot 2016-04-17 at 9.20.01 AM.png"/>
          <p:cNvPicPr>
            <a:picLocks noChangeAspect="1"/>
          </p:cNvPicPr>
          <p:nvPr/>
        </p:nvPicPr>
        <p:blipFill>
          <a:blip r:embed="rId7">
            <a:extLst/>
          </a:blip>
          <a:srcRect l="28024" t="22038" r="17710" b="14108"/>
          <a:stretch>
            <a:fillRect/>
          </a:stretch>
        </p:blipFill>
        <p:spPr>
          <a:xfrm>
            <a:off x="16582861" y="7895361"/>
            <a:ext cx="7594647" cy="57403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6" name="Table"/>
          <p:cNvGraphicFramePr/>
          <p:nvPr/>
        </p:nvGraphicFramePr>
        <p:xfrm>
          <a:off x="203200" y="6093900"/>
          <a:ext cx="23977596" cy="15036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99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6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6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96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962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96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6367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
Bananas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797979"/>
                      </a:solidFill>
                      <a:miter lim="400000"/>
                    </a:lnL>
                    <a:lnR w="63500">
                      <a:solidFill>
                        <a:srgbClr val="797979"/>
                      </a:solidFill>
                      <a:miter lim="400000"/>
                    </a:lnR>
                    <a:lnT w="25400">
                      <a:solidFill>
                        <a:srgbClr val="797979"/>
                      </a:solidFill>
                      <a:miter lim="400000"/>
                    </a:lnT>
                    <a:lnB w="25400">
                      <a:solidFill>
                        <a:srgbClr val="797979"/>
                      </a:solidFill>
                      <a:miter lim="400000"/>
                    </a:lnB>
                    <a:solidFill>
                      <a:srgbClr val="ABFB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
Coffee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797979"/>
                      </a:solidFill>
                      <a:miter lim="400000"/>
                    </a:lnL>
                    <a:lnR w="63500">
                      <a:solidFill>
                        <a:srgbClr val="797979"/>
                      </a:solidFill>
                      <a:miter lim="400000"/>
                    </a:lnR>
                    <a:lnT w="25400">
                      <a:solidFill>
                        <a:srgbClr val="797979"/>
                      </a:solidFill>
                      <a:miter lim="400000"/>
                    </a:lnT>
                    <a:lnB w="25400">
                      <a:solidFill>
                        <a:srgbClr val="797979"/>
                      </a:solidFill>
                      <a:miter lim="400000"/>
                    </a:lnB>
                    <a:solidFill>
                      <a:srgbClr val="ABFB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
Maize (Corn)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797979"/>
                      </a:solidFill>
                      <a:miter lim="400000"/>
                    </a:lnL>
                    <a:lnR w="63500">
                      <a:solidFill>
                        <a:srgbClr val="797979"/>
                      </a:solidFill>
                      <a:miter lim="400000"/>
                    </a:lnR>
                    <a:lnT w="25400">
                      <a:solidFill>
                        <a:srgbClr val="797979"/>
                      </a:solidFill>
                      <a:miter lim="400000"/>
                    </a:lnT>
                    <a:lnB w="25400">
                      <a:solidFill>
                        <a:srgbClr val="797979"/>
                      </a:solidFill>
                      <a:miter lim="400000"/>
                    </a:lnB>
                    <a:solidFill>
                      <a:srgbClr val="ABFB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
Olive Oil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797979"/>
                      </a:solidFill>
                      <a:miter lim="400000"/>
                    </a:lnL>
                    <a:lnR w="63500">
                      <a:solidFill>
                        <a:srgbClr val="797979"/>
                      </a:solidFill>
                      <a:miter lim="400000"/>
                    </a:lnR>
                    <a:lnT w="25400">
                      <a:solidFill>
                        <a:srgbClr val="797979"/>
                      </a:solidFill>
                      <a:miter lim="400000"/>
                    </a:lnT>
                    <a:lnB w="25400">
                      <a:solidFill>
                        <a:srgbClr val="797979"/>
                      </a:solidFill>
                      <a:miter lim="400000"/>
                    </a:lnB>
                    <a:solidFill>
                      <a:srgbClr val="ABFB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
Rice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797979"/>
                      </a:solidFill>
                      <a:miter lim="400000"/>
                    </a:lnL>
                    <a:lnR w="63500">
                      <a:solidFill>
                        <a:srgbClr val="797979"/>
                      </a:solidFill>
                      <a:miter lim="400000"/>
                    </a:lnR>
                    <a:lnT w="25400">
                      <a:solidFill>
                        <a:srgbClr val="797979"/>
                      </a:solidFill>
                      <a:miter lim="400000"/>
                    </a:lnT>
                    <a:lnB w="25400">
                      <a:solidFill>
                        <a:srgbClr val="797979"/>
                      </a:solidFill>
                      <a:miter lim="400000"/>
                    </a:lnB>
                    <a:solidFill>
                      <a:srgbClr val="ABFB7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
Wheat</a:t>
                      </a:r>
                    </a:p>
                  </a:txBody>
                  <a:tcPr marL="50800" marR="50800" marT="50800" marB="50800" anchor="ctr" horzOverflow="overflow">
                    <a:lnL w="63500">
                      <a:solidFill>
                        <a:srgbClr val="797979"/>
                      </a:solidFill>
                      <a:miter lim="400000"/>
                    </a:lnL>
                    <a:lnR w="25400">
                      <a:solidFill>
                        <a:srgbClr val="797979"/>
                      </a:solidFill>
                      <a:miter lim="400000"/>
                    </a:lnR>
                    <a:lnT w="25400">
                      <a:solidFill>
                        <a:srgbClr val="797979"/>
                      </a:solidFill>
                      <a:miter lim="400000"/>
                    </a:lnT>
                    <a:lnB w="25400">
                      <a:solidFill>
                        <a:srgbClr val="797979"/>
                      </a:solidFill>
                      <a:miter lim="400000"/>
                    </a:lnB>
                    <a:solidFill>
                      <a:srgbClr val="ABFB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7" name="1"/>
          <p:cNvSpPr/>
          <p:nvPr/>
        </p:nvSpPr>
        <p:spPr>
          <a:xfrm>
            <a:off x="234736" y="80238"/>
            <a:ext cx="7538206" cy="574659"/>
          </a:xfrm>
          <a:prstGeom prst="rect">
            <a:avLst/>
          </a:prstGeom>
          <a:solidFill>
            <a:srgbClr val="FFF290"/>
          </a:solidFill>
          <a:ln w="6350">
            <a:solidFill>
              <a:srgbClr val="5E5E5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238" name="2"/>
          <p:cNvSpPr/>
          <p:nvPr/>
        </p:nvSpPr>
        <p:spPr>
          <a:xfrm>
            <a:off x="8422897" y="80238"/>
            <a:ext cx="7538206" cy="574659"/>
          </a:xfrm>
          <a:prstGeom prst="rect">
            <a:avLst/>
          </a:prstGeom>
          <a:solidFill>
            <a:srgbClr val="FFF290"/>
          </a:solidFill>
          <a:ln w="6350">
            <a:solidFill>
              <a:srgbClr val="5E5E5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</a:t>
            </a:r>
          </a:p>
        </p:txBody>
      </p:sp>
      <p:sp>
        <p:nvSpPr>
          <p:cNvPr id="239" name="3"/>
          <p:cNvSpPr/>
          <p:nvPr/>
        </p:nvSpPr>
        <p:spPr>
          <a:xfrm>
            <a:off x="16611058" y="80238"/>
            <a:ext cx="7538206" cy="574659"/>
          </a:xfrm>
          <a:prstGeom prst="rect">
            <a:avLst/>
          </a:prstGeom>
          <a:solidFill>
            <a:srgbClr val="FFF290"/>
          </a:solidFill>
          <a:ln w="6350">
            <a:solidFill>
              <a:srgbClr val="5E5E5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240" name="4"/>
          <p:cNvSpPr/>
          <p:nvPr/>
        </p:nvSpPr>
        <p:spPr>
          <a:xfrm>
            <a:off x="234736" y="7716459"/>
            <a:ext cx="7538206" cy="574659"/>
          </a:xfrm>
          <a:prstGeom prst="rect">
            <a:avLst/>
          </a:prstGeom>
          <a:solidFill>
            <a:srgbClr val="FFF290"/>
          </a:solidFill>
          <a:ln w="6350">
            <a:solidFill>
              <a:srgbClr val="5E5E5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</a:t>
            </a:r>
          </a:p>
        </p:txBody>
      </p:sp>
      <p:sp>
        <p:nvSpPr>
          <p:cNvPr id="241" name="5"/>
          <p:cNvSpPr/>
          <p:nvPr/>
        </p:nvSpPr>
        <p:spPr>
          <a:xfrm>
            <a:off x="8422897" y="7716459"/>
            <a:ext cx="7538206" cy="574659"/>
          </a:xfrm>
          <a:prstGeom prst="rect">
            <a:avLst/>
          </a:prstGeom>
          <a:solidFill>
            <a:srgbClr val="FFF290"/>
          </a:solidFill>
          <a:ln w="6350">
            <a:solidFill>
              <a:srgbClr val="5E5E5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</a:t>
            </a:r>
          </a:p>
        </p:txBody>
      </p:sp>
      <p:sp>
        <p:nvSpPr>
          <p:cNvPr id="242" name="6"/>
          <p:cNvSpPr/>
          <p:nvPr/>
        </p:nvSpPr>
        <p:spPr>
          <a:xfrm>
            <a:off x="16611058" y="7716459"/>
            <a:ext cx="7538206" cy="574659"/>
          </a:xfrm>
          <a:prstGeom prst="rect">
            <a:avLst/>
          </a:prstGeom>
          <a:solidFill>
            <a:srgbClr val="FFF290"/>
          </a:solidFill>
          <a:ln w="6350">
            <a:solidFill>
              <a:srgbClr val="5E5E5E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</a:t>
            </a:r>
          </a:p>
        </p:txBody>
      </p:sp>
      <p:sp>
        <p:nvSpPr>
          <p:cNvPr id="243" name="D"/>
          <p:cNvSpPr/>
          <p:nvPr/>
        </p:nvSpPr>
        <p:spPr>
          <a:xfrm>
            <a:off x="3368838" y="2429817"/>
            <a:ext cx="1270001" cy="1270001"/>
          </a:xfrm>
          <a:prstGeom prst="ellipse">
            <a:avLst/>
          </a:prstGeom>
          <a:solidFill>
            <a:srgbClr val="FFF29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</a:t>
            </a:r>
          </a:p>
        </p:txBody>
      </p:sp>
      <p:sp>
        <p:nvSpPr>
          <p:cNvPr id="244" name="F"/>
          <p:cNvSpPr/>
          <p:nvPr/>
        </p:nvSpPr>
        <p:spPr>
          <a:xfrm>
            <a:off x="3368838" y="10130561"/>
            <a:ext cx="1270001" cy="1270001"/>
          </a:xfrm>
          <a:prstGeom prst="ellipse">
            <a:avLst/>
          </a:prstGeom>
          <a:solidFill>
            <a:srgbClr val="FFF29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</a:t>
            </a:r>
          </a:p>
        </p:txBody>
      </p:sp>
      <p:sp>
        <p:nvSpPr>
          <p:cNvPr id="245" name="C"/>
          <p:cNvSpPr/>
          <p:nvPr/>
        </p:nvSpPr>
        <p:spPr>
          <a:xfrm>
            <a:off x="11557000" y="2429817"/>
            <a:ext cx="1270000" cy="1270001"/>
          </a:xfrm>
          <a:prstGeom prst="ellipse">
            <a:avLst/>
          </a:prstGeom>
          <a:solidFill>
            <a:srgbClr val="FFF29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</a:t>
            </a:r>
          </a:p>
        </p:txBody>
      </p:sp>
      <p:sp>
        <p:nvSpPr>
          <p:cNvPr id="246" name="A"/>
          <p:cNvSpPr/>
          <p:nvPr/>
        </p:nvSpPr>
        <p:spPr>
          <a:xfrm>
            <a:off x="19745162" y="2429817"/>
            <a:ext cx="1270001" cy="1270001"/>
          </a:xfrm>
          <a:prstGeom prst="ellipse">
            <a:avLst/>
          </a:prstGeom>
          <a:solidFill>
            <a:srgbClr val="FFF29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</a:t>
            </a:r>
          </a:p>
        </p:txBody>
      </p:sp>
      <p:sp>
        <p:nvSpPr>
          <p:cNvPr id="247" name="E"/>
          <p:cNvSpPr/>
          <p:nvPr/>
        </p:nvSpPr>
        <p:spPr>
          <a:xfrm>
            <a:off x="11557000" y="10130561"/>
            <a:ext cx="1270000" cy="1270001"/>
          </a:xfrm>
          <a:prstGeom prst="ellipse">
            <a:avLst/>
          </a:prstGeom>
          <a:solidFill>
            <a:srgbClr val="FFF29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</a:t>
            </a:r>
          </a:p>
        </p:txBody>
      </p:sp>
      <p:sp>
        <p:nvSpPr>
          <p:cNvPr id="248" name="B"/>
          <p:cNvSpPr/>
          <p:nvPr/>
        </p:nvSpPr>
        <p:spPr>
          <a:xfrm>
            <a:off x="19745160" y="10130561"/>
            <a:ext cx="1270001" cy="1270001"/>
          </a:xfrm>
          <a:prstGeom prst="ellipse">
            <a:avLst/>
          </a:prstGeom>
          <a:solidFill>
            <a:srgbClr val="FFF29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  <p:bldP spid="238" grpId="3" animBg="1" advAuto="0"/>
      <p:bldP spid="239" grpId="5" animBg="1" advAuto="0"/>
      <p:bldP spid="240" grpId="7" animBg="1" advAuto="0"/>
      <p:bldP spid="241" grpId="9" animBg="1" advAuto="0"/>
      <p:bldP spid="242" grpId="11" animBg="1" advAuto="0"/>
      <p:bldP spid="243" grpId="2" animBg="1" advAuto="0"/>
      <p:bldP spid="244" grpId="8" animBg="1" advAuto="0"/>
      <p:bldP spid="245" grpId="4" animBg="1" advAuto="0"/>
      <p:bldP spid="246" grpId="6" animBg="1" advAuto="0"/>
      <p:bldP spid="247" grpId="10" animBg="1" advAuto="0"/>
      <p:bldP spid="248" grpId="1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3122"/>
          <a:stretch>
            <a:fillRect/>
          </a:stretch>
        </p:blipFill>
        <p:spPr>
          <a:xfrm>
            <a:off x="-142995" y="1871078"/>
            <a:ext cx="24669990" cy="2310991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http://hhsrobinson.org/HHSRobinson/GA.html"/>
          <p:cNvSpPr txBox="1"/>
          <p:nvPr/>
        </p:nvSpPr>
        <p:spPr>
          <a:xfrm>
            <a:off x="155054" y="350282"/>
            <a:ext cx="24073892" cy="140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/>
            </a:lvl1pPr>
          </a:lstStyle>
          <a:p>
            <a:r>
              <a:t>http://hhsrobinson.org/HHSRobinson/GA.html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 Shot 2019-07-07 at 10.00.48 AM.png" descr="Screen Shot 2019-07-07 at 10.00.48 AM.png"/>
          <p:cNvPicPr>
            <a:picLocks noChangeAspect="1"/>
          </p:cNvPicPr>
          <p:nvPr/>
        </p:nvPicPr>
        <p:blipFill>
          <a:blip r:embed="rId2">
            <a:extLst/>
          </a:blip>
          <a:srcRect l="24184" t="16110" r="27565" b="3422"/>
          <a:stretch>
            <a:fillRect/>
          </a:stretch>
        </p:blipFill>
        <p:spPr>
          <a:xfrm>
            <a:off x="-157644" y="2765499"/>
            <a:ext cx="7843472" cy="8175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Screen Shot 2019-07-07 at 10.01.14 AM.png" descr="Screen Shot 2019-07-07 at 10.01.14 AM.png"/>
          <p:cNvPicPr>
            <a:picLocks noChangeAspect="1"/>
          </p:cNvPicPr>
          <p:nvPr/>
        </p:nvPicPr>
        <p:blipFill>
          <a:blip r:embed="rId3">
            <a:extLst/>
          </a:blip>
          <a:srcRect l="24167" t="16144" r="24167" b="3401"/>
          <a:stretch>
            <a:fillRect/>
          </a:stretch>
        </p:blipFill>
        <p:spPr>
          <a:xfrm>
            <a:off x="7902376" y="2771353"/>
            <a:ext cx="8398818" cy="8174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Screen Shot 2019-07-07 at 10.05.13 AM.png" descr="Screen Shot 2019-07-07 at 10.05.13 AM.png"/>
          <p:cNvPicPr>
            <a:picLocks noChangeAspect="1"/>
          </p:cNvPicPr>
          <p:nvPr/>
        </p:nvPicPr>
        <p:blipFill>
          <a:blip r:embed="rId4">
            <a:extLst/>
          </a:blip>
          <a:srcRect l="26468" t="16148" r="24171" b="3293"/>
          <a:stretch>
            <a:fillRect/>
          </a:stretch>
        </p:blipFill>
        <p:spPr>
          <a:xfrm>
            <a:off x="16517624" y="2765747"/>
            <a:ext cx="8023853" cy="818464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Google Street View"/>
          <p:cNvSpPr txBox="1"/>
          <p:nvPr/>
        </p:nvSpPr>
        <p:spPr>
          <a:xfrm>
            <a:off x="100130" y="120055"/>
            <a:ext cx="24183740" cy="168083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Google Street View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creen Shot 2019-02-07 at 11.54.29 AM.png" descr="Screen Shot 2019-02-07 at 11.54.29 AM.png"/>
          <p:cNvPicPr>
            <a:picLocks noChangeAspect="1"/>
          </p:cNvPicPr>
          <p:nvPr/>
        </p:nvPicPr>
        <p:blipFill>
          <a:blip r:embed="rId2">
            <a:extLst/>
          </a:blip>
          <a:srcRect l="5598" t="14295" r="4663" b="9704"/>
          <a:stretch>
            <a:fillRect/>
          </a:stretch>
        </p:blipFill>
        <p:spPr>
          <a:xfrm>
            <a:off x="441210" y="7498603"/>
            <a:ext cx="8432801" cy="552528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3" name="Google the following:…"/>
          <p:cNvSpPr txBox="1"/>
          <p:nvPr/>
        </p:nvSpPr>
        <p:spPr>
          <a:xfrm>
            <a:off x="8882029" y="9147740"/>
            <a:ext cx="15254652" cy="2227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4700"/>
            </a:pPr>
            <a:r>
              <a:t>Google the following: </a:t>
            </a:r>
          </a:p>
          <a:p>
            <a:pPr>
              <a:defRPr sz="4700"/>
            </a:pPr>
            <a:r>
              <a:t>“NYT An Extremely Detailed Map of 2016 Election”</a:t>
            </a:r>
          </a:p>
          <a:p>
            <a:pPr>
              <a:defRPr sz="2300" b="0" i="1"/>
            </a:pPr>
            <a:r>
              <a:t>https://www.nytimes.com/interactive/2018/upshot/election-2016-voting-precinct-maps.html?mtrref=www.google.com&amp;gwh=8F01A2ABB01999A849AC0260103B52E6&amp;gwt=pay</a:t>
            </a:r>
          </a:p>
        </p:txBody>
      </p:sp>
      <p:sp>
        <p:nvSpPr>
          <p:cNvPr id="144" name="http://storymaps.esri.com/stories/richpoor_embed/"/>
          <p:cNvSpPr txBox="1"/>
          <p:nvPr/>
        </p:nvSpPr>
        <p:spPr>
          <a:xfrm>
            <a:off x="8948117" y="4084709"/>
            <a:ext cx="15122476" cy="861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800"/>
            </a:lvl1pPr>
          </a:lstStyle>
          <a:p>
            <a:r>
              <a:t>http://storymaps.esri.com/stories/richpoor_embed/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388" t="14010" r="4388" b="9624"/>
          <a:stretch>
            <a:fillRect/>
          </a:stretch>
        </p:blipFill>
        <p:spPr>
          <a:xfrm>
            <a:off x="444187" y="2262943"/>
            <a:ext cx="8426971" cy="450522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6" name="Thinking Geographically"/>
          <p:cNvSpPr txBox="1"/>
          <p:nvPr/>
        </p:nvSpPr>
        <p:spPr>
          <a:xfrm>
            <a:off x="42458" y="31155"/>
            <a:ext cx="24209654" cy="168083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5900"/>
              </a:spcBef>
              <a:defRPr sz="10000"/>
            </a:lvl1pPr>
          </a:lstStyle>
          <a:p>
            <a:r>
              <a:t>Thinking Geographically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781" t="13838" r="4193" b="9788"/>
          <a:stretch>
            <a:fillRect/>
          </a:stretch>
        </p:blipFill>
        <p:spPr>
          <a:xfrm>
            <a:off x="108942" y="383381"/>
            <a:ext cx="24165971" cy="129493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300" t="13655" r="4300" b="9154"/>
          <a:stretch>
            <a:fillRect/>
          </a:stretch>
        </p:blipFill>
        <p:spPr>
          <a:xfrm>
            <a:off x="179387" y="378817"/>
            <a:ext cx="24025276" cy="1295837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ttps://www.populationpyramid.net"/>
          <p:cNvSpPr txBox="1"/>
          <p:nvPr/>
        </p:nvSpPr>
        <p:spPr>
          <a:xfrm>
            <a:off x="6872782" y="3919234"/>
            <a:ext cx="14439645" cy="109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6300"/>
            </a:lvl1pPr>
          </a:lstStyle>
          <a:p>
            <a:r>
              <a:t>https://www.populationpyramid.net</a:t>
            </a:r>
          </a:p>
        </p:txBody>
      </p:sp>
      <p:sp>
        <p:nvSpPr>
          <p:cNvPr id="153" name="https://developers.arcgis.com/javascript/3/samples/geoenrichment_infographic/"/>
          <p:cNvSpPr txBox="1"/>
          <p:nvPr/>
        </p:nvSpPr>
        <p:spPr>
          <a:xfrm>
            <a:off x="6792883" y="7043832"/>
            <a:ext cx="17043870" cy="207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6300"/>
            </a:lvl1pPr>
          </a:lstStyle>
          <a:p>
            <a:r>
              <a:t>https://developers.arcgis.com/javascript/3/samples/geoenrichment_infographic/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666" t="14166" r="3865" b="12817"/>
          <a:stretch>
            <a:fillRect/>
          </a:stretch>
        </p:blipFill>
        <p:spPr>
          <a:xfrm>
            <a:off x="321387" y="6430565"/>
            <a:ext cx="6477001" cy="330210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911" t="14141" r="4911" b="9632"/>
          <a:stretch>
            <a:fillRect/>
          </a:stretch>
        </p:blipFill>
        <p:spPr>
          <a:xfrm>
            <a:off x="321387" y="2716013"/>
            <a:ext cx="6477001" cy="349658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6" name="https://www.prb.org"/>
          <p:cNvSpPr txBox="1"/>
          <p:nvPr/>
        </p:nvSpPr>
        <p:spPr>
          <a:xfrm>
            <a:off x="6911306" y="11146329"/>
            <a:ext cx="7838136" cy="109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6300"/>
            </a:lvl1pPr>
          </a:lstStyle>
          <a:p>
            <a:r>
              <a:t>https://www.prb.org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4687" t="13620" r="4687" b="9944"/>
          <a:stretch>
            <a:fillRect/>
          </a:stretch>
        </p:blipFill>
        <p:spPr>
          <a:xfrm>
            <a:off x="321387" y="9950648"/>
            <a:ext cx="6477001" cy="348879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4913" t="14613" r="4913" b="47578"/>
          <a:stretch>
            <a:fillRect/>
          </a:stretch>
        </p:blipFill>
        <p:spPr>
          <a:xfrm>
            <a:off x="14862360" y="10450115"/>
            <a:ext cx="9299186" cy="249008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9" name="Population and Migration…"/>
          <p:cNvSpPr txBox="1"/>
          <p:nvPr/>
        </p:nvSpPr>
        <p:spPr>
          <a:xfrm>
            <a:off x="87173" y="124265"/>
            <a:ext cx="24209653" cy="2367316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80000"/>
              </a:lnSpc>
              <a:spcBef>
                <a:spcPts val="5900"/>
              </a:spcBef>
              <a:defRPr sz="10000"/>
            </a:pPr>
            <a:r>
              <a:t>Population and Migration</a:t>
            </a:r>
          </a:p>
          <a:p>
            <a:pPr defTabSz="821531">
              <a:defRPr sz="6300"/>
            </a:pPr>
            <a:r>
              <a:t>Patterns and Processes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505" y="-67958"/>
            <a:ext cx="24677010" cy="13851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19-06-26 at 12.28.37 PM.png" descr="Screen Shot 2019-06-26 at 12.28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90084" y="-2474763"/>
            <a:ext cx="31514772" cy="20199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Microsoft Macintosh PowerPoint</Application>
  <PresentationFormat>Custom</PresentationFormat>
  <Paragraphs>59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Avenir Heavy</vt:lpstr>
      <vt:lpstr>Avenir Light</vt:lpstr>
      <vt:lpstr>Helvetica</vt:lpstr>
      <vt:lpstr>Helvetica Light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Robinson</cp:lastModifiedBy>
  <cp:revision>2</cp:revision>
  <dcterms:modified xsi:type="dcterms:W3CDTF">2019-07-08T14:58:48Z</dcterms:modified>
</cp:coreProperties>
</file>