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776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61935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Table 119"/>
          <p:cNvGraphicFramePr/>
          <p:nvPr/>
        </p:nvGraphicFramePr>
        <p:xfrm>
          <a:off x="64858" y="826179"/>
          <a:ext cx="12875081" cy="8894834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4183855"/>
                <a:gridCol w="2253686"/>
                <a:gridCol w="4173624"/>
                <a:gridCol w="2263916"/>
              </a:tblGrid>
              <a:tr h="739017"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</a:pPr>
                      <a:r>
                        <a:rPr sz="3600" b="1">
                          <a:solidFill>
                            <a:srgbClr val="FFFFFF"/>
                          </a:solidFill>
                          <a:effectLst>
                            <a:outerShdw blurRad="25400" dist="33948" dir="2388334" rotWithShape="0">
                              <a:srgbClr val="3B3936">
                                <a:alpha val="7931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2015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4963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</a:pPr>
                      <a:r>
                        <a:rPr sz="3600" b="1">
                          <a:solidFill>
                            <a:srgbClr val="FFFFFF"/>
                          </a:solidFill>
                          <a:effectLst>
                            <a:outerShdw blurRad="25400" dist="33948" dir="2388334" rotWithShape="0">
                              <a:srgbClr val="3B3936">
                                <a:alpha val="7931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2050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81758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9017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</a:pPr>
                      <a:r>
                        <a:rPr sz="3600" b="1">
                          <a:solidFill>
                            <a:srgbClr val="FFFFFF"/>
                          </a:solidFill>
                          <a:effectLst>
                            <a:outerShdw blurRad="25400" dist="33948" dir="2388334" rotWithShape="0">
                              <a:srgbClr val="3B3936">
                                <a:alpha val="7931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Country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49639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</a:pPr>
                      <a:r>
                        <a:rPr sz="3600" b="1">
                          <a:solidFill>
                            <a:srgbClr val="FFFFFF"/>
                          </a:solidFill>
                          <a:effectLst>
                            <a:outerShdw blurRad="25400" dist="33948" dir="2388334" rotWithShape="0">
                              <a:srgbClr val="3B3936">
                                <a:alpha val="7931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Population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49639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</a:pPr>
                      <a:r>
                        <a:rPr sz="3600" b="1">
                          <a:solidFill>
                            <a:srgbClr val="FFFFFF"/>
                          </a:solidFill>
                          <a:effectLst>
                            <a:outerShdw blurRad="25400" dist="33948" dir="2388334" rotWithShape="0">
                              <a:srgbClr val="3B3936">
                                <a:alpha val="7931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Country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81758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</a:pPr>
                      <a:r>
                        <a:rPr sz="3600" b="1">
                          <a:solidFill>
                            <a:srgbClr val="FFFFFF"/>
                          </a:solidFill>
                          <a:effectLst>
                            <a:outerShdw blurRad="25400" dist="33948" dir="2388334" rotWithShape="0">
                              <a:srgbClr val="3B3936">
                                <a:alpha val="7931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Population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81758A"/>
                    </a:solidFill>
                  </a:tcPr>
                </a:tc>
              </a:tr>
              <a:tr h="739017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China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1.372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India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1.660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9017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India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1.314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China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1.366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9017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United States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321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United States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398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9017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Indonesia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256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Nigeria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397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9017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Brazil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205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Indonesia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366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9017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Pakistan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199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Pakistan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344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9017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Nigeria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182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Brazil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226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9017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Bangladesh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160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Bangladesh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9017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Russia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144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Congo, Dem. Rep.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194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9017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Mexico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127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Ethipoa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165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</a:tbl>
          </a:graphicData>
        </a:graphic>
      </p:graphicFrame>
      <p:sp>
        <p:nvSpPr>
          <p:cNvPr id="120" name="Shape 120"/>
          <p:cNvSpPr/>
          <p:nvPr/>
        </p:nvSpPr>
        <p:spPr>
          <a:xfrm>
            <a:off x="65055" y="123146"/>
            <a:ext cx="12861990" cy="685801"/>
          </a:xfrm>
          <a:prstGeom prst="rect">
            <a:avLst/>
          </a:prstGeom>
          <a:gradFill>
            <a:gsLst>
              <a:gs pos="0">
                <a:srgbClr val="738FAF"/>
              </a:gs>
              <a:gs pos="100000">
                <a:srgbClr val="9E95A9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800" b="1">
                <a:solidFill>
                  <a:srgbClr val="FFFFFF"/>
                </a:solidFill>
                <a:effectLst>
                  <a:outerShdw blurRad="25400" dist="33948" dir="2700000" rotWithShape="0">
                    <a:srgbClr val="3B3936"/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TOP TEN MOST POPULOUS COUNTRIES IN 2015 AND IN 2050</a:t>
            </a:r>
          </a:p>
        </p:txBody>
      </p:sp>
      <p:graphicFrame>
        <p:nvGraphicFramePr>
          <p:cNvPr id="121" name="Table 121"/>
          <p:cNvGraphicFramePr/>
          <p:nvPr/>
        </p:nvGraphicFramePr>
        <p:xfrm>
          <a:off x="81572" y="2305440"/>
          <a:ext cx="4183855" cy="7416800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4183855"/>
              </a:tblGrid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A8C3D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" name="Table 122"/>
          <p:cNvGraphicFramePr/>
          <p:nvPr/>
        </p:nvGraphicFramePr>
        <p:xfrm>
          <a:off x="6504605" y="2318140"/>
          <a:ext cx="4183855" cy="7416800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4183855"/>
              </a:tblGrid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  <a:tr h="735252">
                <a:tc>
                  <a:txBody>
                    <a:bodyPr/>
                    <a:lstStyle/>
                    <a:p>
                      <a:pPr defTabSz="914400"/>
                      <a:r>
                        <a:rPr sz="42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" name="Table 123"/>
          <p:cNvGraphicFramePr/>
          <p:nvPr/>
        </p:nvGraphicFramePr>
        <p:xfrm>
          <a:off x="6527567" y="2299090"/>
          <a:ext cx="6443564" cy="7365227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6443564"/>
              </a:tblGrid>
              <a:tr h="7365227">
                <a:tc>
                  <a:txBody>
                    <a:bodyPr/>
                    <a:lstStyle/>
                    <a:p>
                      <a:pPr defTabSz="914400">
                        <a:defRPr sz="33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What will probably be the Top Ten Most Populous Countries in 2050?</a:t>
                      </a:r>
                    </a:p>
                    <a:p>
                      <a:pPr defTabSz="914400">
                        <a:defRPr sz="33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  <a:p>
                      <a:pPr defTabSz="914400">
                        <a:defRPr sz="33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HINTS</a:t>
                      </a:r>
                    </a:p>
                    <a:p>
                      <a:pPr algn="l" defTabSz="914400">
                        <a:defRPr sz="33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1. Eight of the countries are the same. Of those eight only three are in the same numerical position as they were in 2015. </a:t>
                      </a:r>
                    </a:p>
                    <a:p>
                      <a:pPr algn="l" defTabSz="914400">
                        <a:defRPr sz="33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2. The two new countries are from the same continent. </a:t>
                      </a:r>
                    </a:p>
                    <a:p>
                      <a:pPr algn="l" defTabSz="914400">
                        <a:defRPr sz="3300" b="1">
                          <a:solidFill>
                            <a:srgbClr val="41414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3. The two countries not found on the list in 2050 are from two different continents., and neither are in Asia.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C0B7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1" animBg="1" advAuto="0"/>
      <p:bldP spid="122" grpId="4" animBg="1" advAuto="0"/>
      <p:bldP spid="123" grpId="2" animBg="1" advAuto="0"/>
      <p:bldP spid="123" grpId="3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lobal-population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22377"/>
            <a:ext cx="13004801" cy="7950201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</p:pic>
      <p:sp>
        <p:nvSpPr>
          <p:cNvPr id="126" name="Shape 126"/>
          <p:cNvSpPr/>
          <p:nvPr/>
        </p:nvSpPr>
        <p:spPr>
          <a:xfrm>
            <a:off x="428005" y="7930403"/>
            <a:ext cx="12369207" cy="18876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5800" b="1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How would we determine if the statement under the circle is true?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Table 128"/>
          <p:cNvGraphicFramePr/>
          <p:nvPr/>
        </p:nvGraphicFramePr>
        <p:xfrm>
          <a:off x="110033" y="76863"/>
          <a:ext cx="6320716" cy="1028192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24296"/>
                <a:gridCol w="4096420"/>
              </a:tblGrid>
              <a:tr h="436357"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Country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Population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Bangladesh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Bhutan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Cambodia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China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Japan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India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Indonesia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Laos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Malaysia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Mongolia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Myanmar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Nepal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North Korea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Pakistan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Philippines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Singapore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South Korea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Sri Lanka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Taiwan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Thailand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/>
                        <a:t>Vietnam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6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6D6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9" name="Table 129"/>
          <p:cNvGraphicFramePr/>
          <p:nvPr/>
        </p:nvGraphicFramePr>
        <p:xfrm>
          <a:off x="6556012" y="94075"/>
          <a:ext cx="6320716" cy="286112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24296"/>
                <a:gridCol w="4096420"/>
              </a:tblGrid>
              <a:tr h="440459"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Location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Population Totals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1196884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World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1196884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Countries in the circle.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6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6D6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0" name="Table 130"/>
          <p:cNvGraphicFramePr/>
          <p:nvPr/>
        </p:nvGraphicFramePr>
        <p:xfrm>
          <a:off x="6569523" y="3012088"/>
          <a:ext cx="6293696" cy="666934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293696"/>
              </a:tblGrid>
              <a:tr h="6669341"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Explain if there are more people living inside the circle or outside of the circle.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  <a:lnB w="12700">
                      <a:solidFill>
                        <a:srgbClr val="D6D6D6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Table 132"/>
          <p:cNvGraphicFramePr/>
          <p:nvPr/>
        </p:nvGraphicFramePr>
        <p:xfrm>
          <a:off x="110033" y="76863"/>
          <a:ext cx="6320716" cy="1028192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24296"/>
                <a:gridCol w="4096420"/>
              </a:tblGrid>
              <a:tr h="436357"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Country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Population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240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6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6D6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3" name="Table 133"/>
          <p:cNvGraphicFramePr/>
          <p:nvPr/>
        </p:nvGraphicFramePr>
        <p:xfrm>
          <a:off x="6556012" y="94075"/>
          <a:ext cx="6320716" cy="286112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224296"/>
                <a:gridCol w="4096420"/>
              </a:tblGrid>
              <a:tr h="440459"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Location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Population Totals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1196884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World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1196884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Countries in the circle.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6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6D6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4" name="Table 134"/>
          <p:cNvGraphicFramePr/>
          <p:nvPr/>
        </p:nvGraphicFramePr>
        <p:xfrm>
          <a:off x="6569523" y="3012088"/>
          <a:ext cx="6293696" cy="666934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293696"/>
              </a:tblGrid>
              <a:tr h="6669341"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Explain if there are more people living inside the circle or outside of the circle.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  <a:lnB w="12700">
                      <a:solidFill>
                        <a:srgbClr val="D6D6D6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" name="Table 136"/>
          <p:cNvGraphicFramePr/>
          <p:nvPr/>
        </p:nvGraphicFramePr>
        <p:xfrm>
          <a:off x="110033" y="76863"/>
          <a:ext cx="12784732" cy="1028192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688312"/>
                <a:gridCol w="4096420"/>
              </a:tblGrid>
              <a:tr h="436357"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Country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Population (million)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Bangladesh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156.6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Bhutan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0.7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Cambodia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14.4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China, Hong Kong, and Macao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1,365.2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Japan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127.3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India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1,276.5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Indonesia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248.5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Laos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6.7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Malaysia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29.8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Mongolia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2.8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Myanmar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53.3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Nepal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26.8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North Korea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24.7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Pakistan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190.7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Philippines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96.2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Singapore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5.4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South Korea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50.2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Sri Lanka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20.5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Taiwan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23.4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Thailand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66.2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436357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Vietnam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6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4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89.7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6D6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Table 138"/>
          <p:cNvGraphicFramePr/>
          <p:nvPr/>
        </p:nvGraphicFramePr>
        <p:xfrm>
          <a:off x="198646" y="190684"/>
          <a:ext cx="12712492" cy="943484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473599"/>
                <a:gridCol w="8238893"/>
              </a:tblGrid>
              <a:tr h="1466242">
                <a:tc>
                  <a:txBody>
                    <a:bodyPr/>
                    <a:lstStyle/>
                    <a:p>
                      <a:pPr defTabSz="914400"/>
                      <a:r>
                        <a:rPr sz="8000" b="1">
                          <a:solidFill>
                            <a:srgbClr val="FFFFFF"/>
                          </a:solidFill>
                          <a:effectLst>
                            <a:outerShdw blurRad="12700" dist="63500" dir="1260000" rotWithShape="0">
                              <a:srgbClr val="000000"/>
                            </a:outerShdw>
                          </a:effectLst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Location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solidFill>
                      <a:srgbClr val="1497FC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0" b="1">
                          <a:solidFill>
                            <a:srgbClr val="FFFFFF"/>
                          </a:solidFill>
                          <a:effectLst>
                            <a:outerShdw blurRad="12700" dist="63500" dir="1260000" rotWithShape="0">
                              <a:srgbClr val="000000"/>
                            </a:outerShdw>
                          </a:effectLst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Population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solidFill>
                      <a:srgbClr val="1497FC"/>
                    </a:solidFill>
                  </a:tcPr>
                </a:tc>
              </a:tr>
              <a:tr h="3984299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71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World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6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7,137,000,000</a:t>
                      </a:r>
                    </a:p>
                    <a:p>
                      <a:pPr defTabSz="914400">
                        <a:defRPr sz="56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(7.1 Billion)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7D6"/>
                      </a:solidFill>
                      <a:miter lim="400000"/>
                    </a:lnB>
                    <a:noFill/>
                  </a:tcPr>
                </a:tc>
              </a:tr>
              <a:tr h="3984299">
                <a:tc>
                  <a:txBody>
                    <a:bodyPr/>
                    <a:lstStyle/>
                    <a:p>
                      <a:pPr defTabSz="9144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sz="7100" b="1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Countries in the circle.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R w="12700">
                      <a:solidFill>
                        <a:srgbClr val="D6D7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6D6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6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3,875,600,000</a:t>
                      </a:r>
                    </a:p>
                    <a:p>
                      <a:pPr defTabSz="914400">
                        <a:defRPr sz="5600" b="1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(3.9 Billion)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7D6"/>
                      </a:solidFill>
                      <a:miter lim="400000"/>
                    </a:lnL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7D6"/>
                      </a:solidFill>
                      <a:miter lim="400000"/>
                    </a:lnT>
                    <a:lnB w="12700">
                      <a:solidFill>
                        <a:srgbClr val="D6D6D6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Macintosh PowerPoint</Application>
  <PresentationFormat>Custom</PresentationFormat>
  <Paragraphs>161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Shelby County Schools</cp:lastModifiedBy>
  <cp:revision>1</cp:revision>
  <dcterms:modified xsi:type="dcterms:W3CDTF">2016-06-18T00:40:57Z</dcterms:modified>
</cp:coreProperties>
</file>